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60" r:id="rId2"/>
    <p:sldId id="272" r:id="rId3"/>
    <p:sldId id="333" r:id="rId4"/>
    <p:sldId id="277" r:id="rId5"/>
    <p:sldId id="276" r:id="rId6"/>
    <p:sldId id="278" r:id="rId7"/>
    <p:sldId id="329" r:id="rId8"/>
    <p:sldId id="337" r:id="rId9"/>
    <p:sldId id="348" r:id="rId10"/>
    <p:sldId id="330" r:id="rId11"/>
    <p:sldId id="331" r:id="rId12"/>
    <p:sldId id="391" r:id="rId13"/>
    <p:sldId id="349" r:id="rId14"/>
    <p:sldId id="350" r:id="rId15"/>
    <p:sldId id="334" r:id="rId16"/>
    <p:sldId id="335" r:id="rId17"/>
    <p:sldId id="336" r:id="rId18"/>
    <p:sldId id="338" r:id="rId19"/>
    <p:sldId id="339" r:id="rId20"/>
    <p:sldId id="369" r:id="rId21"/>
    <p:sldId id="351" r:id="rId22"/>
    <p:sldId id="341" r:id="rId23"/>
    <p:sldId id="343" r:id="rId24"/>
    <p:sldId id="344" r:id="rId25"/>
    <p:sldId id="342" r:id="rId26"/>
    <p:sldId id="370" r:id="rId27"/>
    <p:sldId id="371" r:id="rId28"/>
    <p:sldId id="372" r:id="rId29"/>
    <p:sldId id="375" r:id="rId30"/>
    <p:sldId id="376" r:id="rId31"/>
    <p:sldId id="346" r:id="rId32"/>
    <p:sldId id="347" r:id="rId33"/>
    <p:sldId id="353" r:id="rId34"/>
    <p:sldId id="354" r:id="rId35"/>
    <p:sldId id="368" r:id="rId36"/>
    <p:sldId id="355" r:id="rId37"/>
    <p:sldId id="356" r:id="rId38"/>
    <p:sldId id="358" r:id="rId39"/>
    <p:sldId id="362" r:id="rId40"/>
    <p:sldId id="359" r:id="rId41"/>
    <p:sldId id="360" r:id="rId42"/>
    <p:sldId id="361" r:id="rId43"/>
    <p:sldId id="363" r:id="rId44"/>
    <p:sldId id="364" r:id="rId45"/>
    <p:sldId id="366" r:id="rId46"/>
    <p:sldId id="367" r:id="rId47"/>
    <p:sldId id="397" r:id="rId48"/>
    <p:sldId id="405" r:id="rId49"/>
    <p:sldId id="406" r:id="rId50"/>
    <p:sldId id="408" r:id="rId51"/>
    <p:sldId id="422" r:id="rId52"/>
    <p:sldId id="409" r:id="rId53"/>
    <p:sldId id="423" r:id="rId54"/>
    <p:sldId id="410" r:id="rId55"/>
    <p:sldId id="399" r:id="rId56"/>
    <p:sldId id="377" r:id="rId57"/>
    <p:sldId id="414" r:id="rId58"/>
    <p:sldId id="395" r:id="rId59"/>
    <p:sldId id="402" r:id="rId60"/>
    <p:sldId id="411" r:id="rId61"/>
    <p:sldId id="403" r:id="rId62"/>
    <p:sldId id="378" r:id="rId63"/>
    <p:sldId id="415" r:id="rId64"/>
    <p:sldId id="413" r:id="rId65"/>
    <p:sldId id="417" r:id="rId66"/>
    <p:sldId id="400" r:id="rId67"/>
    <p:sldId id="418" r:id="rId68"/>
    <p:sldId id="419" r:id="rId69"/>
    <p:sldId id="420" r:id="rId70"/>
    <p:sldId id="421" r:id="rId71"/>
    <p:sldId id="401" r:id="rId72"/>
    <p:sldId id="404" r:id="rId73"/>
  </p:sldIdLst>
  <p:sldSz cx="9144000" cy="6858000" type="screen4x3"/>
  <p:notesSz cx="6858000" cy="9144000"/>
  <p:custDataLst>
    <p:tags r:id="rId75"/>
  </p:custDataLst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wick" initials="z" lastIdx="2" clrIdx="0">
    <p:extLst>
      <p:ext uri="{19B8F6BF-5375-455C-9EA6-DF929625EA0E}">
        <p15:presenceInfo xmlns:p15="http://schemas.microsoft.com/office/powerpoint/2012/main" userId="zwic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9900"/>
    <a:srgbClr val="0033CC"/>
    <a:srgbClr val="993300"/>
    <a:srgbClr val="996633"/>
    <a:srgbClr val="663300"/>
    <a:srgbClr val="0066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3445" autoAdjust="0"/>
  </p:normalViewPr>
  <p:slideViewPr>
    <p:cSldViewPr snapToGrid="0">
      <p:cViewPr varScale="1">
        <p:scale>
          <a:sx n="108" d="100"/>
          <a:sy n="108" d="100"/>
        </p:scale>
        <p:origin x="115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6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1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49D93-393E-4D4D-9DE1-F1BB84BB9198}" type="datetimeFigureOut">
              <a:rPr lang="en-US" smtClean="0"/>
              <a:pPr/>
              <a:t>12/15/2021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750D0-591B-4654-99F7-1064A60D94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68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en-US" dirty="0" smtClean="0">
              <a:latin typeface="Times New Roman" pitchFamily="18" charset="0"/>
            </a:endParaRP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1pPr>
            <a:lvl2pPr marL="711157" indent="-273521" eaLnBrk="0" hangingPunct="0"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2pPr>
            <a:lvl3pPr marL="1094088" indent="-218818" eaLnBrk="0" hangingPunct="0"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3pPr>
            <a:lvl4pPr marL="1531722" indent="-218818" eaLnBrk="0" hangingPunct="0"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4pPr>
            <a:lvl5pPr marL="1969358" indent="-218818" eaLnBrk="0" hangingPunct="0"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5pPr>
            <a:lvl6pPr marL="2406993" indent="-21881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6pPr>
            <a:lvl7pPr marL="2844628" indent="-21881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7pPr>
            <a:lvl8pPr marL="3282263" indent="-21881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8pPr>
            <a:lvl9pPr marL="3719897" indent="-218818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9pPr>
          </a:lstStyle>
          <a:p>
            <a:pPr eaLnBrk="1" hangingPunct="1"/>
            <a:fld id="{111C832A-9F71-49E5-B1F8-46F9DD3390EE}" type="slidenum">
              <a:rPr lang="he-IL" alt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en-US" altLang="en-US" sz="12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209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750D0-591B-4654-99F7-1064A60D94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18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750D0-591B-4654-99F7-1064A60D947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88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750D0-591B-4654-99F7-1064A60D947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44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750D0-591B-4654-99F7-1064A60D947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06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750D0-591B-4654-99F7-1064A60D947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4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י"א/טבת/תשפ"ב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י"א/טבת/תשפ"ב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י"א/טבת/תשפ"ב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י"א/טבת/תשפ"ב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י"א/טבת/תשפ"ב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י"א/טבת/תשפ"ב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י"א/טבת/תשפ"ב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י"א/טבת/תשפ"ב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י"א/טבת/תשפ"ב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י"א/טבת/תשפ"ב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DAC1-EA1D-499E-8FAF-5DC6015DFDB4}" type="datetimeFigureOut">
              <a:rPr lang="he-IL" smtClean="0"/>
              <a:pPr/>
              <a:t>י"א/טבת/תשפ"ב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4DAC1-EA1D-499E-8FAF-5DC6015DFDB4}" type="datetimeFigureOut">
              <a:rPr lang="he-IL" smtClean="0"/>
              <a:pPr/>
              <a:t>י"א/טבת/תשפ"ב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87EE-B152-4006-9B1D-15E4A476AEB9}" type="slidenum">
              <a:rPr lang="he-IL" smtClean="0"/>
              <a:pPr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610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410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10.png"/><Relationship Id="rId7" Type="http://schemas.openxmlformats.org/officeDocument/2006/relationships/image" Target="../media/image23.png"/><Relationship Id="rId2" Type="http://schemas.openxmlformats.org/officeDocument/2006/relationships/image" Target="../media/image18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33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tags" Target="../tags/tag4.xml"/><Relationship Id="rId16" Type="http://schemas.openxmlformats.org/officeDocument/2006/relationships/image" Target="../media/image36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27.png"/><Relationship Id="rId5" Type="http://schemas.openxmlformats.org/officeDocument/2006/relationships/tags" Target="../tags/tag7.xml"/><Relationship Id="rId15" Type="http://schemas.openxmlformats.org/officeDocument/2006/relationships/image" Target="../media/image35.png"/><Relationship Id="rId10" Type="http://schemas.openxmlformats.org/officeDocument/2006/relationships/image" Target="../media/image26.png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13.xml"/><Relationship Id="rId7" Type="http://schemas.openxmlformats.org/officeDocument/2006/relationships/image" Target="../media/image38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42.png"/><Relationship Id="rId5" Type="http://schemas.openxmlformats.org/officeDocument/2006/relationships/tags" Target="../tags/tag15.xml"/><Relationship Id="rId10" Type="http://schemas.openxmlformats.org/officeDocument/2006/relationships/image" Target="../media/image41.png"/><Relationship Id="rId4" Type="http://schemas.openxmlformats.org/officeDocument/2006/relationships/tags" Target="../tags/tag14.xml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45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45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44.png"/><Relationship Id="rId5" Type="http://schemas.openxmlformats.org/officeDocument/2006/relationships/image" Target="../media/image46.png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49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0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0.png"/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5" Type="http://schemas.openxmlformats.org/officeDocument/2006/relationships/image" Target="../media/image73.png"/><Relationship Id="rId4" Type="http://schemas.openxmlformats.org/officeDocument/2006/relationships/image" Target="../media/image69.png"/><Relationship Id="rId1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6.png"/><Relationship Id="rId26" Type="http://schemas.openxmlformats.org/officeDocument/2006/relationships/image" Target="../media/image89.png"/><Relationship Id="rId21" Type="http://schemas.openxmlformats.org/officeDocument/2006/relationships/image" Target="../media/image83.png"/><Relationship Id="rId34" Type="http://schemas.openxmlformats.org/officeDocument/2006/relationships/image" Target="../media/image97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2" Type="http://schemas.openxmlformats.org/officeDocument/2006/relationships/image" Target="../media/image800.png"/><Relationship Id="rId20" Type="http://schemas.openxmlformats.org/officeDocument/2006/relationships/image" Target="../media/image82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23" Type="http://schemas.openxmlformats.org/officeDocument/2006/relationships/image" Target="../media/image85.png"/><Relationship Id="rId28" Type="http://schemas.openxmlformats.org/officeDocument/2006/relationships/image" Target="../media/image91.png"/><Relationship Id="rId19" Type="http://schemas.openxmlformats.org/officeDocument/2006/relationships/image" Target="../media/image81.png"/><Relationship Id="rId31" Type="http://schemas.openxmlformats.org/officeDocument/2006/relationships/image" Target="../media/image94.png"/><Relationship Id="rId22" Type="http://schemas.openxmlformats.org/officeDocument/2006/relationships/image" Target="../media/image84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83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82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5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4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74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3.png"/><Relationship Id="rId2" Type="http://schemas.openxmlformats.org/officeDocument/2006/relationships/image" Target="../media/image1020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76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20.png"/><Relationship Id="rId5" Type="http://schemas.openxmlformats.org/officeDocument/2006/relationships/image" Target="../media/image117.png"/><Relationship Id="rId4" Type="http://schemas.openxmlformats.org/officeDocument/2006/relationships/image" Target="../media/image9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960.png"/><Relationship Id="rId5" Type="http://schemas.openxmlformats.org/officeDocument/2006/relationships/image" Target="../media/image117.png"/><Relationship Id="rId4" Type="http://schemas.openxmlformats.org/officeDocument/2006/relationships/image" Target="../media/image1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28.png"/><Relationship Id="rId4" Type="http://schemas.openxmlformats.org/officeDocument/2006/relationships/image" Target="../media/image9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3" Type="http://schemas.openxmlformats.org/officeDocument/2006/relationships/tags" Target="../tags/tag34.xml"/><Relationship Id="rId21" Type="http://schemas.openxmlformats.org/officeDocument/2006/relationships/image" Target="../media/image1212.png"/><Relationship Id="rId7" Type="http://schemas.openxmlformats.org/officeDocument/2006/relationships/tags" Target="../tags/tag38.xml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" Type="http://schemas.openxmlformats.org/officeDocument/2006/relationships/tags" Target="../tags/tag33.xml"/><Relationship Id="rId16" Type="http://schemas.openxmlformats.org/officeDocument/2006/relationships/image" Target="../media/image146.png"/><Relationship Id="rId20" Type="http://schemas.openxmlformats.org/officeDocument/2006/relationships/image" Target="../media/image1200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139.png"/><Relationship Id="rId5" Type="http://schemas.openxmlformats.org/officeDocument/2006/relationships/tags" Target="../tags/tag36.xml"/><Relationship Id="rId15" Type="http://schemas.openxmlformats.org/officeDocument/2006/relationships/image" Target="../media/image145.pn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149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1.png"/><Relationship Id="rId2" Type="http://schemas.openxmlformats.org/officeDocument/2006/relationships/image" Target="../media/image125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2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0.png"/><Relationship Id="rId4" Type="http://schemas.openxmlformats.org/officeDocument/2006/relationships/image" Target="../media/image12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image" Target="../media/image163.png"/><Relationship Id="rId7" Type="http://schemas.openxmlformats.org/officeDocument/2006/relationships/image" Target="../media/image1630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image" Target="../media/image1580.png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0.png"/><Relationship Id="rId11" Type="http://schemas.openxmlformats.org/officeDocument/2006/relationships/image" Target="../media/image167.png"/><Relationship Id="rId5" Type="http://schemas.openxmlformats.org/officeDocument/2006/relationships/image" Target="../media/image1611.png"/><Relationship Id="rId15" Type="http://schemas.openxmlformats.org/officeDocument/2006/relationships/image" Target="../media/image171.png"/><Relationship Id="rId23" Type="http://schemas.openxmlformats.org/officeDocument/2006/relationships/image" Target="../media/image179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4" Type="http://schemas.openxmlformats.org/officeDocument/2006/relationships/image" Target="../media/image160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78.png"/><Relationship Id="rId3" Type="http://schemas.openxmlformats.org/officeDocument/2006/relationships/image" Target="../media/image1780.png"/><Relationship Id="rId7" Type="http://schemas.openxmlformats.org/officeDocument/2006/relationships/image" Target="../media/image182.png"/><Relationship Id="rId12" Type="http://schemas.openxmlformats.org/officeDocument/2006/relationships/image" Target="../media/image177.png"/><Relationship Id="rId2" Type="http://schemas.openxmlformats.org/officeDocument/2006/relationships/image" Target="../media/image17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0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0.png"/><Relationship Id="rId18" Type="http://schemas.openxmlformats.org/officeDocument/2006/relationships/image" Target="../media/image196.png"/><Relationship Id="rId26" Type="http://schemas.openxmlformats.org/officeDocument/2006/relationships/image" Target="../media/image205.png"/><Relationship Id="rId3" Type="http://schemas.openxmlformats.org/officeDocument/2006/relationships/image" Target="../media/image187.png"/><Relationship Id="rId21" Type="http://schemas.openxmlformats.org/officeDocument/2006/relationships/image" Target="../media/image199.png"/><Relationship Id="rId7" Type="http://schemas.openxmlformats.org/officeDocument/2006/relationships/image" Target="../media/image194.png"/><Relationship Id="rId17" Type="http://schemas.openxmlformats.org/officeDocument/2006/relationships/image" Target="../media/image195.png"/><Relationship Id="rId25" Type="http://schemas.openxmlformats.org/officeDocument/2006/relationships/image" Target="../media/image20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3.png"/><Relationship Id="rId20" Type="http://schemas.openxmlformats.org/officeDocument/2006/relationships/image" Target="../media/image198.png"/><Relationship Id="rId29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24" Type="http://schemas.openxmlformats.org/officeDocument/2006/relationships/image" Target="../media/image203.png"/><Relationship Id="rId5" Type="http://schemas.openxmlformats.org/officeDocument/2006/relationships/image" Target="../media/image192.png"/><Relationship Id="rId15" Type="http://schemas.openxmlformats.org/officeDocument/2006/relationships/image" Target="../media/image191.png"/><Relationship Id="rId23" Type="http://schemas.openxmlformats.org/officeDocument/2006/relationships/image" Target="../media/image202.png"/><Relationship Id="rId28" Type="http://schemas.openxmlformats.org/officeDocument/2006/relationships/image" Target="../media/image207.png"/><Relationship Id="rId19" Type="http://schemas.openxmlformats.org/officeDocument/2006/relationships/image" Target="../media/image197.png"/><Relationship Id="rId4" Type="http://schemas.openxmlformats.org/officeDocument/2006/relationships/image" Target="../media/image188.png"/><Relationship Id="rId14" Type="http://schemas.openxmlformats.org/officeDocument/2006/relationships/image" Target="../media/image190.png"/><Relationship Id="rId22" Type="http://schemas.openxmlformats.org/officeDocument/2006/relationships/image" Target="../media/image201.png"/><Relationship Id="rId27" Type="http://schemas.openxmlformats.org/officeDocument/2006/relationships/image" Target="../media/image206.png"/><Relationship Id="rId30" Type="http://schemas.openxmlformats.org/officeDocument/2006/relationships/image" Target="../media/image20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0.png"/><Relationship Id="rId13" Type="http://schemas.openxmlformats.org/officeDocument/2006/relationships/image" Target="../media/image221.png"/><Relationship Id="rId3" Type="http://schemas.openxmlformats.org/officeDocument/2006/relationships/image" Target="../media/image1890.png"/><Relationship Id="rId7" Type="http://schemas.openxmlformats.org/officeDocument/2006/relationships/image" Target="../media/image1940.png"/><Relationship Id="rId12" Type="http://schemas.openxmlformats.org/officeDocument/2006/relationships/image" Target="../media/image2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0.png"/><Relationship Id="rId11" Type="http://schemas.openxmlformats.org/officeDocument/2006/relationships/image" Target="../media/image220.png"/><Relationship Id="rId5" Type="http://schemas.openxmlformats.org/officeDocument/2006/relationships/image" Target="../media/image1911.png"/><Relationship Id="rId10" Type="http://schemas.openxmlformats.org/officeDocument/2006/relationships/image" Target="../media/image219.png"/><Relationship Id="rId4" Type="http://schemas.openxmlformats.org/officeDocument/2006/relationships/image" Target="../media/image1900.png"/><Relationship Id="rId9" Type="http://schemas.openxmlformats.org/officeDocument/2006/relationships/image" Target="../media/image2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0.png"/><Relationship Id="rId3" Type="http://schemas.openxmlformats.org/officeDocument/2006/relationships/image" Target="../media/image2060.png"/><Relationship Id="rId7" Type="http://schemas.openxmlformats.org/officeDocument/2006/relationships/image" Target="../media/image224.png"/><Relationship Id="rId2" Type="http://schemas.openxmlformats.org/officeDocument/2006/relationships/image" Target="../media/image20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140.png"/><Relationship Id="rId5" Type="http://schemas.openxmlformats.org/officeDocument/2006/relationships/image" Target="../media/image2080.png"/><Relationship Id="rId10" Type="http://schemas.openxmlformats.org/officeDocument/2006/relationships/image" Target="../media/image2130.png"/><Relationship Id="rId4" Type="http://schemas.openxmlformats.org/officeDocument/2006/relationships/image" Target="../media/image2070.png"/><Relationship Id="rId9" Type="http://schemas.openxmlformats.org/officeDocument/2006/relationships/image" Target="../media/image21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1.png"/><Relationship Id="rId13" Type="http://schemas.openxmlformats.org/officeDocument/2006/relationships/image" Target="../media/image1751.png"/><Relationship Id="rId18" Type="http://schemas.openxmlformats.org/officeDocument/2006/relationships/image" Target="../media/image2190.png"/><Relationship Id="rId3" Type="http://schemas.openxmlformats.org/officeDocument/2006/relationships/image" Target="../media/image1490.png"/><Relationship Id="rId21" Type="http://schemas.openxmlformats.org/officeDocument/2006/relationships/image" Target="../media/image1831.png"/><Relationship Id="rId7" Type="http://schemas.openxmlformats.org/officeDocument/2006/relationships/image" Target="../media/image1691.png"/><Relationship Id="rId12" Type="http://schemas.openxmlformats.org/officeDocument/2006/relationships/image" Target="../media/image1741.png"/><Relationship Id="rId17" Type="http://schemas.openxmlformats.org/officeDocument/2006/relationships/image" Target="../media/image2181.png"/><Relationship Id="rId2" Type="http://schemas.openxmlformats.org/officeDocument/2006/relationships/image" Target="../media/image1480.png"/><Relationship Id="rId16" Type="http://schemas.openxmlformats.org/officeDocument/2006/relationships/image" Target="../media/image235.png"/><Relationship Id="rId20" Type="http://schemas.openxmlformats.org/officeDocument/2006/relationships/image" Target="../media/image18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1.png"/><Relationship Id="rId11" Type="http://schemas.openxmlformats.org/officeDocument/2006/relationships/image" Target="../media/image1731.png"/><Relationship Id="rId24" Type="http://schemas.openxmlformats.org/officeDocument/2006/relationships/image" Target="../media/image1861.png"/><Relationship Id="rId5" Type="http://schemas.openxmlformats.org/officeDocument/2006/relationships/image" Target="../media/image1510.png"/><Relationship Id="rId15" Type="http://schemas.openxmlformats.org/officeDocument/2006/relationships/image" Target="../media/image1771.png"/><Relationship Id="rId23" Type="http://schemas.openxmlformats.org/officeDocument/2006/relationships/image" Target="../media/image1851.png"/><Relationship Id="rId10" Type="http://schemas.openxmlformats.org/officeDocument/2006/relationships/image" Target="../media/image1721.png"/><Relationship Id="rId19" Type="http://schemas.openxmlformats.org/officeDocument/2006/relationships/image" Target="../media/image1812.png"/><Relationship Id="rId4" Type="http://schemas.openxmlformats.org/officeDocument/2006/relationships/image" Target="../media/image1500.png"/><Relationship Id="rId9" Type="http://schemas.openxmlformats.org/officeDocument/2006/relationships/image" Target="../media/image1711.png"/><Relationship Id="rId14" Type="http://schemas.openxmlformats.org/officeDocument/2006/relationships/image" Target="../media/image1761.png"/><Relationship Id="rId22" Type="http://schemas.openxmlformats.org/officeDocument/2006/relationships/image" Target="../media/image184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5" Type="http://schemas.openxmlformats.org/officeDocument/2006/relationships/image" Target="../media/image25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Relationship Id="rId14" Type="http://schemas.openxmlformats.org/officeDocument/2006/relationships/image" Target="../media/image2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3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3.png"/><Relationship Id="rId7" Type="http://schemas.openxmlformats.org/officeDocument/2006/relationships/image" Target="../media/image266.png"/><Relationship Id="rId12" Type="http://schemas.openxmlformats.org/officeDocument/2006/relationships/image" Target="../media/image271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0.png"/><Relationship Id="rId11" Type="http://schemas.openxmlformats.org/officeDocument/2006/relationships/image" Target="../media/image270.png"/><Relationship Id="rId5" Type="http://schemas.openxmlformats.org/officeDocument/2006/relationships/image" Target="../media/image265.png"/><Relationship Id="rId10" Type="http://schemas.openxmlformats.org/officeDocument/2006/relationships/image" Target="../media/image269.png"/><Relationship Id="rId4" Type="http://schemas.openxmlformats.org/officeDocument/2006/relationships/image" Target="../media/image264.png"/><Relationship Id="rId9" Type="http://schemas.openxmlformats.org/officeDocument/2006/relationships/image" Target="../media/image26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12" Type="http://schemas.openxmlformats.org/officeDocument/2006/relationships/image" Target="../media/image282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.png"/><Relationship Id="rId11" Type="http://schemas.openxmlformats.org/officeDocument/2006/relationships/image" Target="../media/image281.png"/><Relationship Id="rId5" Type="http://schemas.openxmlformats.org/officeDocument/2006/relationships/image" Target="../media/image275.png"/><Relationship Id="rId10" Type="http://schemas.openxmlformats.org/officeDocument/2006/relationships/image" Target="../media/image280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26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11" Type="http://schemas.openxmlformats.org/officeDocument/2006/relationships/image" Target="../media/image300.png"/><Relationship Id="rId5" Type="http://schemas.openxmlformats.org/officeDocument/2006/relationships/image" Target="../media/image294.png"/><Relationship Id="rId10" Type="http://schemas.openxmlformats.org/officeDocument/2006/relationships/image" Target="../media/image299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12" Type="http://schemas.openxmlformats.org/officeDocument/2006/relationships/image" Target="../media/image319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5" Type="http://schemas.openxmlformats.org/officeDocument/2006/relationships/image" Target="../media/image312.png"/><Relationship Id="rId10" Type="http://schemas.openxmlformats.org/officeDocument/2006/relationships/image" Target="../media/image317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7" Type="http://schemas.openxmlformats.org/officeDocument/2006/relationships/image" Target="../media/image32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913362"/>
            <a:ext cx="9144000" cy="1107996"/>
          </a:xfrm>
        </p:spPr>
        <p:txBody>
          <a:bodyPr>
            <a:spAutoFit/>
          </a:bodyPr>
          <a:lstStyle/>
          <a:p>
            <a:pPr rtl="0" eaLnBrk="1" hangingPunct="1"/>
            <a:r>
              <a:rPr lang="en-US" altLang="en-US" sz="6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 Algorithms</a:t>
            </a: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0" y="4028211"/>
            <a:ext cx="91440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0" tIns="45715" rIns="91430" bIns="45715" anchor="ctr"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9pPr>
          </a:lstStyle>
          <a:p>
            <a:pPr algn="ctr" rtl="0" eaLnBrk="1" hangingPunct="1">
              <a:lnSpc>
                <a:spcPct val="150000"/>
              </a:lnSpc>
            </a:pPr>
            <a:r>
              <a:rPr lang="en-US" altLang="en-US" sz="4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Uri Zwick</a:t>
            </a:r>
          </a:p>
          <a:p>
            <a:pPr algn="ctr" rtl="0" eaLnBrk="1" hangingPunct="1">
              <a:lnSpc>
                <a:spcPct val="150000"/>
              </a:lnSpc>
            </a:pPr>
            <a:r>
              <a:rPr lang="en-US" altLang="en-US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rtl="0" eaLnBrk="1" hangingPunct="1"/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 2014</a:t>
            </a:r>
            <a:b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odified: January 1, 2018</a:t>
            </a:r>
            <a:b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Modified: November 30 – December 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15, </a:t>
            </a:r>
            <a:r>
              <a:rPr lang="en-US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294587"/>
            <a:ext cx="9144000" cy="923320"/>
          </a:xfrm>
          <a:prstGeom prst="rect">
            <a:avLst/>
          </a:prstGeom>
          <a:noFill/>
        </p:spPr>
        <p:txBody>
          <a:bodyPr lIns="91430" tIns="45715" rIns="91430" bIns="45715">
            <a:spAutoFit/>
          </a:bodyPr>
          <a:lstStyle/>
          <a:p>
            <a:pPr algn="ctr" rtl="0">
              <a:defRPr/>
            </a:pPr>
            <a:r>
              <a:rPr lang="en-US" sz="5400" dirty="0" smtClean="0">
                <a:solidFill>
                  <a:srgbClr val="009900"/>
                </a:solidFill>
              </a:rPr>
              <a:t>Maximum </a:t>
            </a:r>
            <a:r>
              <a:rPr lang="en-US" sz="5400" dirty="0" smtClean="0">
                <a:solidFill>
                  <a:srgbClr val="0000FF"/>
                </a:solidFill>
              </a:rPr>
              <a:t>weight</a:t>
            </a:r>
            <a:r>
              <a:rPr lang="en-US" sz="5400" dirty="0" smtClean="0">
                <a:solidFill>
                  <a:srgbClr val="009900"/>
                </a:solidFill>
              </a:rPr>
              <a:t> matching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1pPr>
            <a:lvl2pPr marL="742873" indent="-28572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2pPr>
            <a:lvl3pPr marL="1142882" indent="-228577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3pPr>
            <a:lvl4pPr marL="1600034" indent="-228577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4pPr>
            <a:lvl5pPr marL="2057187" indent="-228577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5pPr>
            <a:lvl6pPr marL="2514340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6pPr>
            <a:lvl7pPr marL="2971492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7pPr>
            <a:lvl8pPr marL="3428645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8pPr>
            <a:lvl9pPr marL="3885797" indent="-2285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ＭＳ Ｐゴシック" charset="-128"/>
              </a:defRPr>
            </a:lvl9pPr>
          </a:lstStyle>
          <a:p>
            <a:pPr eaLnBrk="1" hangingPunct="1"/>
            <a:fld id="{1A258CD8-A675-4C46-B3B4-D53A5BEE1A9B}" type="slidenum">
              <a:rPr lang="he-IL" altLang="en-US" sz="14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</a:t>
            </a:fld>
            <a:endParaRPr lang="en-US" altLang="en-US" sz="1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>
            <p:custDataLst>
              <p:tags r:id="rId1"/>
            </p:custDataLst>
          </p:nvPr>
        </p:nvSpPr>
        <p:spPr>
          <a:xfrm>
            <a:off x="0" y="7085544"/>
            <a:ext cx="9146880" cy="637754"/>
          </a:xfrm>
          <a:prstGeom prst="rect">
            <a:avLst/>
          </a:prstGeom>
          <a:noFill/>
        </p:spPr>
        <p:txBody>
          <a:bodyPr vert="horz" lIns="82945" tIns="41473" rIns="82945" bIns="41473" rtlCol="0">
            <a:spAutoFit/>
          </a:bodyPr>
          <a:lstStyle/>
          <a:p>
            <a:r>
              <a:rPr lang="en-US" smtClean="0"/>
              <a:t>TexPoint fonts used in EMF. </a:t>
            </a:r>
          </a:p>
          <a:p>
            <a:r>
              <a:rPr lang="en-US" smtClean="0"/>
              <a:t>Read the TexPoint manual before you delete this box.: </a:t>
            </a:r>
            <a:r>
              <a:rPr lang="en-US" smtClean="0">
                <a:latin typeface="CMMI10"/>
              </a:rPr>
              <a:t>A</a:t>
            </a:r>
            <a:r>
              <a:rPr lang="en-US" smtClean="0">
                <a:latin typeface="CMR10"/>
              </a:rPr>
              <a:t>A</a:t>
            </a:r>
            <a:r>
              <a:rPr lang="en-US" smtClean="0">
                <a:latin typeface="CMTI10"/>
              </a:rPr>
              <a:t>A</a:t>
            </a:r>
            <a:r>
              <a:rPr lang="en-US" smtClean="0">
                <a:latin typeface="CMSY10ORIG"/>
              </a:rPr>
              <a:t>A</a:t>
            </a:r>
            <a:r>
              <a:rPr lang="en-US" smtClean="0">
                <a:latin typeface="MSAM10"/>
              </a:rPr>
              <a:t>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6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Box 3"/>
          <p:cNvSpPr txBox="1">
            <a:spLocks noChangeArrowheads="1"/>
          </p:cNvSpPr>
          <p:nvPr/>
        </p:nvSpPr>
        <p:spPr bwMode="auto">
          <a:xfrm>
            <a:off x="-10440" y="199673"/>
            <a:ext cx="9154440" cy="110799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3600" kern="0" dirty="0" smtClean="0">
                <a:solidFill>
                  <a:srgbClr val="0033CC"/>
                </a:solidFill>
              </a:rPr>
              <a:t>Finding maximum weight </a:t>
            </a:r>
            <a:br>
              <a:rPr lang="en-US" sz="3600" kern="0" dirty="0" smtClean="0">
                <a:solidFill>
                  <a:srgbClr val="0033CC"/>
                </a:solidFill>
              </a:rPr>
            </a:br>
            <a:r>
              <a:rPr lang="en-US" sz="3600" kern="0" dirty="0" smtClean="0">
                <a:solidFill>
                  <a:srgbClr val="0033CC"/>
                </a:solidFill>
              </a:rPr>
              <a:t>augmenting paths in </a:t>
            </a:r>
            <a:r>
              <a:rPr lang="en-US" sz="3600" i="1" kern="0" dirty="0" smtClean="0">
                <a:solidFill>
                  <a:srgbClr val="00B050"/>
                </a:solidFill>
              </a:rPr>
              <a:t>bipartite</a:t>
            </a:r>
            <a:r>
              <a:rPr lang="en-US" sz="3600" kern="0" dirty="0" smtClean="0">
                <a:solidFill>
                  <a:srgbClr val="0033CC"/>
                </a:solidFill>
              </a:rPr>
              <a:t> graphs</a:t>
            </a:r>
            <a:endParaRPr kumimoji="0" lang="en-GB" sz="32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2" name="Group 88"/>
          <p:cNvGrpSpPr/>
          <p:nvPr/>
        </p:nvGrpSpPr>
        <p:grpSpPr>
          <a:xfrm>
            <a:off x="1259632" y="2529940"/>
            <a:ext cx="195840" cy="2548092"/>
            <a:chOff x="2483768" y="2276872"/>
            <a:chExt cx="195840" cy="2548092"/>
          </a:xfrm>
        </p:grpSpPr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2483768" y="2276872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2483768" y="2864935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2483768" y="3452998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2483768" y="4041061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2483768" y="4629124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" name="Group 89"/>
          <p:cNvGrpSpPr/>
          <p:nvPr/>
        </p:nvGrpSpPr>
        <p:grpSpPr>
          <a:xfrm>
            <a:off x="2987824" y="2529940"/>
            <a:ext cx="195840" cy="2548092"/>
            <a:chOff x="4283968" y="2276872"/>
            <a:chExt cx="195840" cy="254809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4283968" y="2276872"/>
              <a:ext cx="195840" cy="1958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4283968" y="2864935"/>
              <a:ext cx="195840" cy="1958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4283968" y="3452998"/>
              <a:ext cx="195840" cy="1958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4283968" y="4041061"/>
              <a:ext cx="195840" cy="19584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4283968" y="4629124"/>
              <a:ext cx="195840" cy="19584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91" name="Straight Connector 90"/>
          <p:cNvCxnSpPr>
            <a:stCxn id="80" idx="1"/>
            <a:endCxn id="73" idx="6"/>
          </p:cNvCxnSpPr>
          <p:nvPr/>
        </p:nvCxnSpPr>
        <p:spPr>
          <a:xfrm flipH="1" flipV="1">
            <a:off x="1455472" y="2627860"/>
            <a:ext cx="1561032" cy="518823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78" idx="2"/>
            <a:endCxn id="74" idx="7"/>
          </p:cNvCxnSpPr>
          <p:nvPr/>
        </p:nvCxnSpPr>
        <p:spPr>
          <a:xfrm flipH="1">
            <a:off x="1426792" y="2627860"/>
            <a:ext cx="1561032" cy="518823"/>
          </a:xfrm>
          <a:prstGeom prst="line">
            <a:avLst/>
          </a:prstGeom>
          <a:ln w="508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80" idx="3"/>
            <a:endCxn id="75" idx="7"/>
          </p:cNvCxnSpPr>
          <p:nvPr/>
        </p:nvCxnSpPr>
        <p:spPr>
          <a:xfrm flipH="1">
            <a:off x="1426792" y="3285163"/>
            <a:ext cx="1589712" cy="449583"/>
          </a:xfrm>
          <a:prstGeom prst="line">
            <a:avLst/>
          </a:prstGeom>
          <a:ln w="508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82" idx="3"/>
            <a:endCxn id="77" idx="7"/>
          </p:cNvCxnSpPr>
          <p:nvPr/>
        </p:nvCxnSpPr>
        <p:spPr>
          <a:xfrm flipH="1">
            <a:off x="1426792" y="3873226"/>
            <a:ext cx="1589712" cy="1037646"/>
          </a:xfrm>
          <a:prstGeom prst="line">
            <a:avLst/>
          </a:prstGeom>
          <a:ln w="508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83" idx="1"/>
            <a:endCxn id="75" idx="5"/>
          </p:cNvCxnSpPr>
          <p:nvPr/>
        </p:nvCxnSpPr>
        <p:spPr>
          <a:xfrm flipH="1" flipV="1">
            <a:off x="1426792" y="3873226"/>
            <a:ext cx="1589712" cy="449583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84" idx="2"/>
            <a:endCxn id="77" idx="6"/>
          </p:cNvCxnSpPr>
          <p:nvPr/>
        </p:nvCxnSpPr>
        <p:spPr>
          <a:xfrm flipH="1">
            <a:off x="1455472" y="4980112"/>
            <a:ext cx="1532352" cy="0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82" idx="2"/>
            <a:endCxn id="76" idx="7"/>
          </p:cNvCxnSpPr>
          <p:nvPr/>
        </p:nvCxnSpPr>
        <p:spPr>
          <a:xfrm flipH="1">
            <a:off x="1426792" y="3803986"/>
            <a:ext cx="1561032" cy="518823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3942184" y="1628800"/>
                <a:ext cx="4716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Direct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unmatched edges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𝑈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184" y="1628800"/>
                <a:ext cx="4716016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168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868060" y="5257533"/>
                <a:ext cx="97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𝑈</m:t>
                      </m:r>
                    </m:oMath>
                  </m:oMathPara>
                </a14:m>
                <a:endParaRPr lang="en-US" sz="3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60" y="5257533"/>
                <a:ext cx="9716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/>
              <p:cNvSpPr txBox="1"/>
              <p:nvPr/>
            </p:nvSpPr>
            <p:spPr>
              <a:xfrm>
                <a:off x="2592288" y="5255411"/>
                <a:ext cx="97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𝑉</m:t>
                      </m:r>
                    </m:oMath>
                  </m:oMathPara>
                </a14:m>
                <a:endParaRPr lang="en-US" sz="3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88" y="5255411"/>
                <a:ext cx="9716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3942184" y="2172344"/>
                <a:ext cx="47160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Direct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matched edges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</m:oMath>
                </a14:m>
                <a:r>
                  <a:rPr lang="en-US" sz="24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𝑈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184" y="2172344"/>
                <a:ext cx="4716016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3942184" y="3628764"/>
            <a:ext cx="4716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Negate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the weights of the 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edges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in the matching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743908" y="4541640"/>
                <a:ext cx="5112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Find a </a:t>
                </a:r>
                <a:r>
                  <a:rPr lang="en-US" sz="2400" i="1" dirty="0" smtClean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shortest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path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𝑠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𝑡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908" y="4541640"/>
                <a:ext cx="5112568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3743908" y="5085184"/>
            <a:ext cx="5112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Such a </a:t>
            </a:r>
            <a:r>
              <a:rPr lang="en-US" sz="2400" i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shortest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path is a 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maximum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weight augmenting path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67544" y="2706153"/>
            <a:ext cx="820768" cy="1625709"/>
            <a:chOff x="467544" y="2525093"/>
            <a:chExt cx="820768" cy="1625709"/>
          </a:xfrm>
        </p:grpSpPr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467544" y="3525006"/>
              <a:ext cx="195840" cy="19584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2" name="Straight Connector 31"/>
            <p:cNvCxnSpPr>
              <a:stCxn id="73" idx="3"/>
              <a:endCxn id="30" idx="7"/>
            </p:cNvCxnSpPr>
            <p:nvPr/>
          </p:nvCxnSpPr>
          <p:spPr>
            <a:xfrm flipH="1">
              <a:off x="634704" y="2525093"/>
              <a:ext cx="653608" cy="1028593"/>
            </a:xfrm>
            <a:prstGeom prst="line">
              <a:avLst/>
            </a:prstGeom>
            <a:ln w="158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6" idx="1"/>
              <a:endCxn id="30" idx="5"/>
            </p:cNvCxnSpPr>
            <p:nvPr/>
          </p:nvCxnSpPr>
          <p:spPr>
            <a:xfrm flipH="1" flipV="1">
              <a:off x="634704" y="3692166"/>
              <a:ext cx="653608" cy="458636"/>
            </a:xfrm>
            <a:prstGeom prst="line">
              <a:avLst/>
            </a:prstGeom>
            <a:ln w="158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851920" y="2715888"/>
                <a:ext cx="48965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Add a source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𝑠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 a sink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𝑡</m:t>
                    </m:r>
                  </m:oMath>
                </a14:m>
                <a:r>
                  <a:rPr lang="en-US" sz="24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br>
                  <a:rPr lang="en-US" sz="24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Connect them to </a:t>
                </a:r>
                <a:r>
                  <a:rPr lang="en-US" sz="2400" i="1" dirty="0" smtClean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unmatched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vertices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2715888"/>
                <a:ext cx="4896544" cy="830997"/>
              </a:xfrm>
              <a:prstGeom prst="rect">
                <a:avLst/>
              </a:prstGeom>
              <a:blipFill rotWithShape="0">
                <a:blip r:embed="rId7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/>
          <p:cNvGrpSpPr/>
          <p:nvPr/>
        </p:nvGrpSpPr>
        <p:grpSpPr>
          <a:xfrm>
            <a:off x="3154984" y="3702252"/>
            <a:ext cx="696936" cy="1217673"/>
            <a:chOff x="3154984" y="3521192"/>
            <a:chExt cx="696936" cy="1217673"/>
          </a:xfrm>
        </p:grpSpPr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656080" y="3521192"/>
              <a:ext cx="195840" cy="19584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8" name="Straight Connector 37"/>
            <p:cNvCxnSpPr>
              <a:stCxn id="31" idx="4"/>
              <a:endCxn id="84" idx="7"/>
            </p:cNvCxnSpPr>
            <p:nvPr/>
          </p:nvCxnSpPr>
          <p:spPr>
            <a:xfrm flipH="1">
              <a:off x="3154984" y="3717032"/>
              <a:ext cx="599016" cy="1021833"/>
            </a:xfrm>
            <a:prstGeom prst="line">
              <a:avLst/>
            </a:prstGeom>
            <a:ln w="158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1" idx="2"/>
              <a:endCxn id="83" idx="7"/>
            </p:cNvCxnSpPr>
            <p:nvPr/>
          </p:nvCxnSpPr>
          <p:spPr>
            <a:xfrm flipH="1">
              <a:off x="3154984" y="3619112"/>
              <a:ext cx="501096" cy="531690"/>
            </a:xfrm>
            <a:prstGeom prst="line">
              <a:avLst/>
            </a:prstGeom>
            <a:ln w="15875">
              <a:solidFill>
                <a:srgbClr val="C0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09654" y="1657133"/>
                <a:ext cx="292918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𝐺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= (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𝑈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,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𝑉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,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𝐸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54" y="1657133"/>
                <a:ext cx="292918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951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2" grpId="0"/>
      <p:bldP spid="27" grpId="0"/>
      <p:bldP spid="28" grpId="0"/>
      <p:bldP spid="29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8"/>
          <p:cNvGrpSpPr/>
          <p:nvPr/>
        </p:nvGrpSpPr>
        <p:grpSpPr>
          <a:xfrm>
            <a:off x="1259632" y="2520887"/>
            <a:ext cx="195840" cy="2548092"/>
            <a:chOff x="2483768" y="2276872"/>
            <a:chExt cx="195840" cy="2548092"/>
          </a:xfrm>
        </p:grpSpPr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2483768" y="2276872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2483768" y="2864935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2483768" y="3452998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2483768" y="4041061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2483768" y="4629124"/>
              <a:ext cx="195840" cy="1958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3" name="Group 89"/>
          <p:cNvGrpSpPr/>
          <p:nvPr/>
        </p:nvGrpSpPr>
        <p:grpSpPr>
          <a:xfrm>
            <a:off x="2987824" y="2520887"/>
            <a:ext cx="195840" cy="2548092"/>
            <a:chOff x="4283968" y="2276872"/>
            <a:chExt cx="195840" cy="254809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8" name="Oval 77"/>
            <p:cNvSpPr>
              <a:spLocks noChangeAspect="1"/>
            </p:cNvSpPr>
            <p:nvPr/>
          </p:nvSpPr>
          <p:spPr>
            <a:xfrm>
              <a:off x="4283968" y="2276872"/>
              <a:ext cx="195840" cy="1958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4283968" y="2864935"/>
              <a:ext cx="195840" cy="1958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4283968" y="3452998"/>
              <a:ext cx="195840" cy="19584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4283968" y="4041061"/>
              <a:ext cx="195840" cy="19584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4283968" y="4629124"/>
              <a:ext cx="195840" cy="195840"/>
            </a:xfrm>
            <a:prstGeom prst="ellips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cxnSp>
        <p:nvCxnSpPr>
          <p:cNvPr id="91" name="Straight Connector 90"/>
          <p:cNvCxnSpPr>
            <a:stCxn id="80" idx="1"/>
            <a:endCxn id="73" idx="6"/>
          </p:cNvCxnSpPr>
          <p:nvPr/>
        </p:nvCxnSpPr>
        <p:spPr>
          <a:xfrm flipH="1" flipV="1">
            <a:off x="1455472" y="2618807"/>
            <a:ext cx="1561032" cy="518823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78" idx="2"/>
            <a:endCxn id="74" idx="7"/>
          </p:cNvCxnSpPr>
          <p:nvPr/>
        </p:nvCxnSpPr>
        <p:spPr>
          <a:xfrm flipH="1">
            <a:off x="1426792" y="2618807"/>
            <a:ext cx="1561032" cy="518823"/>
          </a:xfrm>
          <a:prstGeom prst="line">
            <a:avLst/>
          </a:prstGeom>
          <a:ln w="508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80" idx="3"/>
            <a:endCxn id="75" idx="7"/>
          </p:cNvCxnSpPr>
          <p:nvPr/>
        </p:nvCxnSpPr>
        <p:spPr>
          <a:xfrm flipH="1">
            <a:off x="1426792" y="3276110"/>
            <a:ext cx="1589712" cy="449583"/>
          </a:xfrm>
          <a:prstGeom prst="line">
            <a:avLst/>
          </a:prstGeom>
          <a:ln w="508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82" idx="3"/>
            <a:endCxn id="77" idx="7"/>
          </p:cNvCxnSpPr>
          <p:nvPr/>
        </p:nvCxnSpPr>
        <p:spPr>
          <a:xfrm flipH="1">
            <a:off x="1426792" y="3864173"/>
            <a:ext cx="1589712" cy="1037646"/>
          </a:xfrm>
          <a:prstGeom prst="line">
            <a:avLst/>
          </a:prstGeom>
          <a:ln w="5080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83" idx="1"/>
            <a:endCxn id="75" idx="5"/>
          </p:cNvCxnSpPr>
          <p:nvPr/>
        </p:nvCxnSpPr>
        <p:spPr>
          <a:xfrm flipH="1" flipV="1">
            <a:off x="1426792" y="3864173"/>
            <a:ext cx="1589712" cy="449583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84" idx="2"/>
            <a:endCxn id="77" idx="6"/>
          </p:cNvCxnSpPr>
          <p:nvPr/>
        </p:nvCxnSpPr>
        <p:spPr>
          <a:xfrm flipH="1">
            <a:off x="1455472" y="4971059"/>
            <a:ext cx="1532352" cy="0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82" idx="2"/>
            <a:endCxn id="76" idx="7"/>
          </p:cNvCxnSpPr>
          <p:nvPr/>
        </p:nvCxnSpPr>
        <p:spPr>
          <a:xfrm flipH="1">
            <a:off x="1426792" y="3794933"/>
            <a:ext cx="1561032" cy="518823"/>
          </a:xfrm>
          <a:prstGeom prst="line">
            <a:avLst/>
          </a:prstGeom>
          <a:ln w="158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3910660" y="1700808"/>
                <a:ext cx="471601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is a maximum weight matching of size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|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|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 there are no </a:t>
                </a:r>
                <a:r>
                  <a:rPr lang="en-US" sz="2400" i="1" dirty="0" smtClean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negative cycles</a:t>
                </a:r>
                <a:endParaRPr lang="en-US" sz="2400" i="1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660" y="1700808"/>
                <a:ext cx="4716016" cy="1200329"/>
              </a:xfrm>
              <a:prstGeom prst="rect">
                <a:avLst/>
              </a:prstGeom>
              <a:blipFill rotWithShape="0">
                <a:blip r:embed="rId2"/>
                <a:stretch>
                  <a:fillRect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910660" y="3052846"/>
                <a:ext cx="47160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Can use </a:t>
                </a:r>
                <a:r>
                  <a:rPr lang="en-US" sz="2400" dirty="0" smtClean="0">
                    <a:solidFill>
                      <a:srgbClr val="663300"/>
                    </a:solidFill>
                    <a:latin typeface="Times New Roman" pitchFamily="18" charset="0"/>
                    <a:cs typeface="Times New Roman" pitchFamily="18" charset="0"/>
                  </a:rPr>
                  <a:t>Bellman-Ford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to find</a:t>
                </a:r>
                <a:b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 </a:t>
                </a:r>
                <a:r>
                  <a:rPr lang="en-US" sz="2400" i="1" dirty="0" smtClean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shortest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path 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𝑚𝑛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time</a:t>
                </a:r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660" y="3052846"/>
                <a:ext cx="4716016" cy="830997"/>
              </a:xfrm>
              <a:prstGeom prst="rect">
                <a:avLst/>
              </a:prstGeom>
              <a:blipFill rotWithShape="0">
                <a:blip r:embed="rId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712384" y="4648926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Slow!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712384" y="4035552"/>
                <a:ext cx="51125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Yields 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𝑚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-time algorithm</a:t>
                </a:r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384" y="4035552"/>
                <a:ext cx="5112568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>
            <a:spLocks noChangeAspect="1"/>
          </p:cNvSpPr>
          <p:nvPr/>
        </p:nvSpPr>
        <p:spPr>
          <a:xfrm>
            <a:off x="467544" y="3697013"/>
            <a:ext cx="195840" cy="1958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3656080" y="3693199"/>
            <a:ext cx="195840" cy="1958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2" name="Straight Connector 31"/>
          <p:cNvCxnSpPr>
            <a:stCxn id="73" idx="3"/>
            <a:endCxn id="30" idx="7"/>
          </p:cNvCxnSpPr>
          <p:nvPr/>
        </p:nvCxnSpPr>
        <p:spPr>
          <a:xfrm flipH="1">
            <a:off x="634704" y="2688047"/>
            <a:ext cx="653608" cy="1037646"/>
          </a:xfrm>
          <a:prstGeom prst="line">
            <a:avLst/>
          </a:prstGeom>
          <a:ln w="158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6" idx="1"/>
            <a:endCxn id="30" idx="5"/>
          </p:cNvCxnSpPr>
          <p:nvPr/>
        </p:nvCxnSpPr>
        <p:spPr>
          <a:xfrm flipH="1" flipV="1">
            <a:off x="634704" y="3864173"/>
            <a:ext cx="653608" cy="449583"/>
          </a:xfrm>
          <a:prstGeom prst="line">
            <a:avLst/>
          </a:prstGeom>
          <a:ln w="158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84" idx="7"/>
          </p:cNvCxnSpPr>
          <p:nvPr/>
        </p:nvCxnSpPr>
        <p:spPr>
          <a:xfrm flipH="1">
            <a:off x="3154984" y="3889039"/>
            <a:ext cx="599016" cy="1012780"/>
          </a:xfrm>
          <a:prstGeom prst="line">
            <a:avLst/>
          </a:prstGeom>
          <a:ln w="158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1" idx="2"/>
            <a:endCxn id="83" idx="7"/>
          </p:cNvCxnSpPr>
          <p:nvPr/>
        </p:nvCxnSpPr>
        <p:spPr>
          <a:xfrm flipH="1">
            <a:off x="3154984" y="3791119"/>
            <a:ext cx="501096" cy="522637"/>
          </a:xfrm>
          <a:prstGeom prst="line">
            <a:avLst/>
          </a:prstGeom>
          <a:ln w="1587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-10440" y="199673"/>
            <a:ext cx="9154440" cy="110799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3600" kern="0" dirty="0" smtClean="0">
                <a:solidFill>
                  <a:srgbClr val="0033CC"/>
                </a:solidFill>
              </a:rPr>
              <a:t>Finding maximum weight </a:t>
            </a:r>
            <a:br>
              <a:rPr lang="en-US" sz="3600" kern="0" dirty="0" smtClean="0">
                <a:solidFill>
                  <a:srgbClr val="0033CC"/>
                </a:solidFill>
              </a:rPr>
            </a:br>
            <a:r>
              <a:rPr lang="en-US" sz="3600" kern="0" dirty="0" smtClean="0">
                <a:solidFill>
                  <a:srgbClr val="0033CC"/>
                </a:solidFill>
              </a:rPr>
              <a:t>augmenting paths in </a:t>
            </a:r>
            <a:r>
              <a:rPr lang="en-US" sz="3600" i="1" kern="0" dirty="0" smtClean="0">
                <a:solidFill>
                  <a:srgbClr val="00B050"/>
                </a:solidFill>
              </a:rPr>
              <a:t>bipartite</a:t>
            </a:r>
            <a:r>
              <a:rPr lang="en-US" sz="3600" kern="0" dirty="0" smtClean="0">
                <a:solidFill>
                  <a:srgbClr val="0033CC"/>
                </a:solidFill>
              </a:rPr>
              <a:t> graphs</a:t>
            </a:r>
            <a:endParaRPr kumimoji="0" lang="en-GB" sz="32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874656" y="5262299"/>
                <a:ext cx="47880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We show how to use </a:t>
                </a:r>
                <a:r>
                  <a:rPr lang="en-US" sz="2400" dirty="0" err="1" smtClean="0">
                    <a:solidFill>
                      <a:srgbClr val="663300"/>
                    </a:solidFill>
                    <a:latin typeface="Times New Roman" pitchFamily="18" charset="0"/>
                    <a:cs typeface="Times New Roman" pitchFamily="18" charset="0"/>
                  </a:rPr>
                  <a:t>Dijkstra</a:t>
                </a:r>
                <a:r>
                  <a:rPr lang="en-US" sz="2400" dirty="0" smtClean="0">
                    <a:solidFill>
                      <a:srgbClr val="6633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to reduce the time to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𝑚𝑛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9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656" y="5262299"/>
                <a:ext cx="4788024" cy="830997"/>
              </a:xfrm>
              <a:prstGeom prst="rect">
                <a:avLst/>
              </a:prstGeom>
              <a:blipFill>
                <a:blip r:embed="rId5"/>
                <a:stretch>
                  <a:fillRect l="-382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68060" y="5248480"/>
                <a:ext cx="97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𝑈</m:t>
                      </m:r>
                    </m:oMath>
                  </m:oMathPara>
                </a14:m>
                <a:endParaRPr lang="en-US" sz="3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60" y="5248480"/>
                <a:ext cx="9716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592288" y="5246358"/>
                <a:ext cx="97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𝑉</m:t>
                      </m:r>
                    </m:oMath>
                  </m:oMathPara>
                </a14:m>
                <a:endParaRPr lang="en-US" sz="3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88" y="5246358"/>
                <a:ext cx="9716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09654" y="1648080"/>
                <a:ext cx="292918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𝐺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= (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𝑈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,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𝑉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 ,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𝐸</m:t>
                      </m:r>
                      <m:r>
                        <a:rPr lang="en-US" sz="32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54" y="1648080"/>
                <a:ext cx="2929184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61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9702" y="26064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Modified costs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33196" y="1050962"/>
                <a:ext cx="546864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 function: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endParaRPr lang="en-US" sz="26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196" y="1050962"/>
                <a:ext cx="5468645" cy="492443"/>
              </a:xfrm>
              <a:prstGeom prst="rect">
                <a:avLst/>
              </a:prstGeom>
              <a:blipFill>
                <a:blip r:embed="rId2"/>
                <a:stretch>
                  <a:fillRect t="-11111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33196" y="1656611"/>
                <a:ext cx="546864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Potential function: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endParaRPr lang="en-US" sz="26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196" y="1656611"/>
                <a:ext cx="5468645" cy="492443"/>
              </a:xfrm>
              <a:prstGeom prst="rect">
                <a:avLst/>
              </a:prstGeom>
              <a:blipFill>
                <a:blip r:embed="rId3"/>
                <a:stretch>
                  <a:fillRect t="-11111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33196" y="2262260"/>
                <a:ext cx="5468645" cy="923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Modified costs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sz="26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196" y="2262260"/>
                <a:ext cx="5468645" cy="923458"/>
              </a:xfrm>
              <a:prstGeom prst="rect">
                <a:avLst/>
              </a:prstGeom>
              <a:blipFill>
                <a:blip r:embed="rId4"/>
                <a:stretch>
                  <a:fillRect t="-5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833196" y="3298924"/>
                <a:ext cx="5468645" cy="923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Shortest paths w.r.t.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also shortest paths w.r.t.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sz="2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196" y="3298924"/>
                <a:ext cx="5468645" cy="923458"/>
              </a:xfrm>
              <a:prstGeom prst="rect">
                <a:avLst/>
              </a:prstGeom>
              <a:blipFill>
                <a:blip r:embed="rId5"/>
                <a:stretch>
                  <a:fillRect t="-592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-4481" y="4335588"/>
                <a:ext cx="9143999" cy="923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potential function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sz="2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ℝ</m:t>
                    </m:r>
                  </m:oMath>
                </a14:m>
                <a:r>
                  <a:rPr lang="en-US" sz="2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admissible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(or </a:t>
                </a:r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valid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every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81" y="4335588"/>
                <a:ext cx="9143999" cy="923458"/>
              </a:xfrm>
              <a:prstGeom prst="rect">
                <a:avLst/>
              </a:prstGeom>
              <a:blipFill>
                <a:blip r:embed="rId6"/>
                <a:stretch>
                  <a:fillRect t="-5921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-4481" y="5372253"/>
            <a:ext cx="91439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Theorem: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admissible potential exists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iff there are no negative cycles.</a:t>
            </a:r>
            <a:endParaRPr lang="en-US" sz="26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93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26064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Finding augmenting paths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493" y="1089071"/>
            <a:ext cx="7966571" cy="72942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915968" y="1970008"/>
            <a:ext cx="5301625" cy="348615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661649" y="2469940"/>
            <a:ext cx="5810263" cy="348615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2645903" y="2969872"/>
            <a:ext cx="3841754" cy="318082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1597831" y="3439324"/>
            <a:ext cx="5937898" cy="318135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/>
          <a:stretch>
            <a:fillRect/>
          </a:stretch>
        </p:blipFill>
        <p:spPr bwMode="auto">
          <a:xfrm>
            <a:off x="1439716" y="3908776"/>
            <a:ext cx="6254128" cy="699138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/>
          <a:stretch>
            <a:fillRect/>
          </a:stretch>
        </p:blipFill>
        <p:spPr bwMode="auto">
          <a:xfrm>
            <a:off x="1375538" y="4759231"/>
            <a:ext cx="6382482" cy="1110743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/>
          <a:stretch>
            <a:fillRect/>
          </a:stretch>
        </p:blipFill>
        <p:spPr bwMode="auto">
          <a:xfrm>
            <a:off x="2169649" y="6021287"/>
            <a:ext cx="4794261" cy="34856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</p:spTree>
    <p:extLst>
      <p:ext uri="{BB962C8B-B14F-4D97-AF65-F5344CB8AC3E}">
        <p14:creationId xmlns:p14="http://schemas.microsoft.com/office/powerpoint/2010/main" val="299474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26064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Finding augmenting paths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440255" y="1941720"/>
            <a:ext cx="6253050" cy="318080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693863" y="2411549"/>
            <a:ext cx="5745835" cy="72941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471611" y="3491587"/>
            <a:ext cx="4190339" cy="729501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424359" y="4502136"/>
            <a:ext cx="6284840" cy="1015097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238086" y="1291826"/>
            <a:ext cx="4728188" cy="318005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</p:spTree>
    <p:extLst>
      <p:ext uri="{BB962C8B-B14F-4D97-AF65-F5344CB8AC3E}">
        <p14:creationId xmlns:p14="http://schemas.microsoft.com/office/powerpoint/2010/main" val="299474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37562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Linear Programming duality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8946" y="4437112"/>
            <a:ext cx="6755669" cy="160023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6023" y="1588738"/>
            <a:ext cx="2799518" cy="2178290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797783" y="1567424"/>
            <a:ext cx="3245752" cy="222161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</p:spTree>
    <p:extLst>
      <p:ext uri="{BB962C8B-B14F-4D97-AF65-F5344CB8AC3E}">
        <p14:creationId xmlns:p14="http://schemas.microsoft.com/office/powerpoint/2010/main" val="395116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37562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Weak duality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8261" y="4293096"/>
            <a:ext cx="6267478" cy="1554868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Group 9"/>
          <p:cNvGrpSpPr/>
          <p:nvPr/>
        </p:nvGrpSpPr>
        <p:grpSpPr bwMode="auto">
          <a:xfrm>
            <a:off x="1040590" y="1567423"/>
            <a:ext cx="6997516" cy="2221623"/>
            <a:chOff x="1046021" y="1567424"/>
            <a:chExt cx="6997516" cy="2221623"/>
          </a:xfrm>
        </p:grpSpPr>
        <p:pic>
          <p:nvPicPr>
            <p:cNvPr id="7" name="Picture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46021" y="1588738"/>
              <a:ext cx="2799518" cy="2178290"/>
            </a:xfrm>
            <a:prstGeom prst="rect">
              <a:avLst/>
            </a:prstGeom>
            <a:gradFill flip="none" rotWithShape="1">
              <a:gsLst>
                <a:gs pos="0">
                  <a:srgbClr val="0064C8"/>
                </a:gs>
                <a:gs pos="100000">
                  <a:srgbClr val="FFFFFF"/>
                </a:gs>
              </a:gsLst>
              <a:lin ang="5400000" scaled="1"/>
              <a:tileRect/>
            </a:gradFill>
            <a:ln/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tretch>
              <a:fillRect/>
            </a:stretch>
          </p:blipFill>
          <p:spPr bwMode="auto">
            <a:xfrm>
              <a:off x="4797778" y="1567424"/>
              <a:ext cx="3245759" cy="2221623"/>
            </a:xfrm>
            <a:prstGeom prst="rect">
              <a:avLst/>
            </a:prstGeom>
            <a:gradFill flip="none" rotWithShape="1">
              <a:gsLst>
                <a:gs pos="0">
                  <a:srgbClr val="0064C8"/>
                </a:gs>
                <a:gs pos="100000">
                  <a:srgbClr val="FFFFFF"/>
                </a:gs>
              </a:gsLst>
              <a:lin ang="5400000" scaled="1"/>
              <a:tileRect/>
            </a:gradFill>
            <a:ln/>
            <a:effectLst/>
          </p:spPr>
        </p:pic>
      </p:grpSp>
    </p:spTree>
    <p:extLst>
      <p:ext uri="{BB962C8B-B14F-4D97-AF65-F5344CB8AC3E}">
        <p14:creationId xmlns:p14="http://schemas.microsoft.com/office/powerpoint/2010/main" val="160244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37562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Complementary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slackness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8343" y="2708920"/>
            <a:ext cx="4476874" cy="1143032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869812" y="1434089"/>
            <a:ext cx="5393937" cy="761588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042541" y="4221088"/>
            <a:ext cx="5048479" cy="1967955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</p:spTree>
    <p:extLst>
      <p:ext uri="{BB962C8B-B14F-4D97-AF65-F5344CB8AC3E}">
        <p14:creationId xmlns:p14="http://schemas.microsoft.com/office/powerpoint/2010/main" val="395001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6696" y="130567"/>
            <a:ext cx="9154440" cy="135421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Linear Programming formulation</a:t>
            </a:r>
            <a:b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of the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assignment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problem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668" y="1757484"/>
            <a:ext cx="7735712" cy="1600493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1476" y="54260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this really a valid formulation?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476" y="593011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Who says that (</a:t>
            </a:r>
            <a:r>
              <a:rPr 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has an </a:t>
            </a:r>
            <a:r>
              <a:rPr lang="en-US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integral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optimal solution?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409" y="3602737"/>
            <a:ext cx="8350231" cy="1644460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50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6696" y="274583"/>
            <a:ext cx="9154440" cy="135421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Linear Programming formulation</a:t>
            </a:r>
            <a:b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of the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assignment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problem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44" y="1844824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 different ways of showing that the formulation is valid: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16" y="2648525"/>
                <a:ext cx="914400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</a:t>
                </a:r>
                <a:r>
                  <a:rPr lang="en-US" sz="26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 proof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If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optimal solution, we convert it 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into an integral solution without decreasing its value.</a:t>
                </a:r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" y="2648525"/>
                <a:ext cx="9144000" cy="892552"/>
              </a:xfrm>
              <a:prstGeom prst="rect">
                <a:avLst/>
              </a:prstGeom>
              <a:blipFill rotWithShape="0">
                <a:blip r:embed="rId2"/>
                <a:stretch>
                  <a:fillRect t="-6122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016" y="3704545"/>
                <a:ext cx="91440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The matrix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the LP formulation, which is just the 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incidence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matrix of the graph, is </a:t>
                </a:r>
                <a:r>
                  <a:rPr lang="en-US" sz="2600" i="1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totally </a:t>
                </a:r>
                <a:r>
                  <a:rPr lang="en-US" sz="2600" i="1" dirty="0" err="1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unimodular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i.e., the determinant of every square </a:t>
                </a:r>
                <a:r>
                  <a:rPr lang="en-US" sz="2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submatrix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1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,</a:t>
                </a:r>
                <a:r>
                  <a:rPr lang="en-US" sz="2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0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or </a:t>
                </a:r>
                <a:r>
                  <a:rPr lang="en-US" sz="2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+1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.</a:t>
                </a:r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" y="3704545"/>
                <a:ext cx="9144000" cy="1292662"/>
              </a:xfrm>
              <a:prstGeom prst="rect">
                <a:avLst/>
              </a:prstGeom>
              <a:blipFill rotWithShape="0">
                <a:blip r:embed="rId3"/>
                <a:stretch>
                  <a:fillRect t="-4717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016" y="5160674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3) Our algorithm will always find an integral optimal solution.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66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22045-5F67-491E-BB82-F45F889CE585}" type="slidenum">
              <a:rPr lang="he-IL" smtClean="0"/>
              <a:pPr>
                <a:defRPr/>
              </a:pPr>
              <a:t>2</a:t>
            </a:fld>
            <a:endParaRPr lang="da-DK"/>
          </a:p>
        </p:txBody>
      </p:sp>
      <p:grpSp>
        <p:nvGrpSpPr>
          <p:cNvPr id="12" name="Group 56"/>
          <p:cNvGrpSpPr>
            <a:grpSpLocks noChangeAspect="1"/>
          </p:cNvGrpSpPr>
          <p:nvPr/>
        </p:nvGrpSpPr>
        <p:grpSpPr>
          <a:xfrm>
            <a:off x="2108329" y="1770274"/>
            <a:ext cx="4927342" cy="3711216"/>
            <a:chOff x="1220163" y="1458420"/>
            <a:chExt cx="6159178" cy="4639020"/>
          </a:xfrm>
        </p:grpSpPr>
        <p:cxnSp>
          <p:nvCxnSpPr>
            <p:cNvPr id="33" name="Straight Connector 32"/>
            <p:cNvCxnSpPr>
              <a:stCxn id="4" idx="5"/>
              <a:endCxn id="3" idx="1"/>
            </p:cNvCxnSpPr>
            <p:nvPr/>
          </p:nvCxnSpPr>
          <p:spPr bwMode="auto">
            <a:xfrm>
              <a:off x="1825361" y="2055143"/>
              <a:ext cx="1180185" cy="1547189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3" name="Straight Connector 42"/>
            <p:cNvCxnSpPr>
              <a:stCxn id="10" idx="3"/>
              <a:endCxn id="3" idx="7"/>
            </p:cNvCxnSpPr>
            <p:nvPr/>
          </p:nvCxnSpPr>
          <p:spPr bwMode="auto">
            <a:xfrm flipH="1">
              <a:off x="3148736" y="1631265"/>
              <a:ext cx="2294930" cy="197106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6" name="Straight Connector 45"/>
            <p:cNvCxnSpPr>
              <a:stCxn id="8" idx="6"/>
              <a:endCxn id="9" idx="2"/>
            </p:cNvCxnSpPr>
            <p:nvPr/>
          </p:nvCxnSpPr>
          <p:spPr bwMode="auto">
            <a:xfrm>
              <a:off x="5082343" y="3276740"/>
              <a:ext cx="2094498" cy="95250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8" name="Straight Connector 87"/>
            <p:cNvCxnSpPr>
              <a:stCxn id="6" idx="2"/>
              <a:endCxn id="7" idx="6"/>
            </p:cNvCxnSpPr>
            <p:nvPr/>
          </p:nvCxnSpPr>
          <p:spPr bwMode="auto">
            <a:xfrm flipH="1">
              <a:off x="1422663" y="5134665"/>
              <a:ext cx="2502175" cy="861525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2" name="Straight Connector 91"/>
            <p:cNvCxnSpPr>
              <a:stCxn id="11" idx="2"/>
              <a:endCxn id="7" idx="5"/>
            </p:cNvCxnSpPr>
            <p:nvPr/>
          </p:nvCxnSpPr>
          <p:spPr bwMode="auto">
            <a:xfrm flipH="1">
              <a:off x="1393008" y="5996190"/>
              <a:ext cx="4237178" cy="71595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5" name="Straight Connector 94"/>
            <p:cNvCxnSpPr>
              <a:stCxn id="11" idx="7"/>
              <a:endCxn id="9" idx="4"/>
            </p:cNvCxnSpPr>
            <p:nvPr/>
          </p:nvCxnSpPr>
          <p:spPr bwMode="auto">
            <a:xfrm flipV="1">
              <a:off x="5803031" y="4330490"/>
              <a:ext cx="1475060" cy="1594105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33CC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</p:cxnSp>
        <p:sp>
          <p:nvSpPr>
            <p:cNvPr id="3" name="Oval 56"/>
            <p:cNvSpPr>
              <a:spLocks noChangeAspect="1" noChangeArrowheads="1"/>
            </p:cNvSpPr>
            <p:nvPr/>
          </p:nvSpPr>
          <p:spPr bwMode="auto">
            <a:xfrm>
              <a:off x="2975891" y="3572676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" name="Oval 56"/>
            <p:cNvSpPr>
              <a:spLocks noChangeAspect="1" noChangeArrowheads="1"/>
            </p:cNvSpPr>
            <p:nvPr/>
          </p:nvSpPr>
          <p:spPr bwMode="auto">
            <a:xfrm>
              <a:off x="1652516" y="1882298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Oval 56"/>
            <p:cNvSpPr>
              <a:spLocks noChangeAspect="1" noChangeArrowheads="1"/>
            </p:cNvSpPr>
            <p:nvPr/>
          </p:nvSpPr>
          <p:spPr bwMode="auto">
            <a:xfrm>
              <a:off x="3924838" y="5033415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Oval 56"/>
            <p:cNvSpPr>
              <a:spLocks noChangeAspect="1" noChangeArrowheads="1"/>
            </p:cNvSpPr>
            <p:nvPr/>
          </p:nvSpPr>
          <p:spPr bwMode="auto">
            <a:xfrm>
              <a:off x="1220163" y="589494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Oval 56"/>
            <p:cNvSpPr>
              <a:spLocks noChangeAspect="1" noChangeArrowheads="1"/>
            </p:cNvSpPr>
            <p:nvPr/>
          </p:nvSpPr>
          <p:spPr bwMode="auto">
            <a:xfrm>
              <a:off x="4879843" y="317549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Oval 56"/>
            <p:cNvSpPr>
              <a:spLocks noChangeAspect="1" noChangeArrowheads="1"/>
            </p:cNvSpPr>
            <p:nvPr/>
          </p:nvSpPr>
          <p:spPr bwMode="auto">
            <a:xfrm>
              <a:off x="7176841" y="412799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Oval 56"/>
            <p:cNvSpPr>
              <a:spLocks noChangeAspect="1" noChangeArrowheads="1"/>
            </p:cNvSpPr>
            <p:nvPr/>
          </p:nvSpPr>
          <p:spPr bwMode="auto">
            <a:xfrm>
              <a:off x="5414011" y="145842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Oval 56"/>
            <p:cNvSpPr>
              <a:spLocks noChangeAspect="1" noChangeArrowheads="1"/>
            </p:cNvSpPr>
            <p:nvPr/>
          </p:nvSpPr>
          <p:spPr bwMode="auto">
            <a:xfrm>
              <a:off x="5630186" y="589494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1" name="Straight Connector 30"/>
            <p:cNvCxnSpPr>
              <a:stCxn id="4" idx="6"/>
              <a:endCxn id="10" idx="2"/>
            </p:cNvCxnSpPr>
            <p:nvPr/>
          </p:nvCxnSpPr>
          <p:spPr bwMode="auto">
            <a:xfrm flipV="1">
              <a:off x="1855016" y="1559670"/>
              <a:ext cx="3558995" cy="423878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8" name="Straight Connector 37"/>
            <p:cNvCxnSpPr>
              <a:stCxn id="4" idx="4"/>
              <a:endCxn id="7" idx="0"/>
            </p:cNvCxnSpPr>
            <p:nvPr/>
          </p:nvCxnSpPr>
          <p:spPr bwMode="auto">
            <a:xfrm flipH="1">
              <a:off x="1321413" y="2084798"/>
              <a:ext cx="432353" cy="3810143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</p:cxnSp>
        <p:cxnSp>
          <p:nvCxnSpPr>
            <p:cNvPr id="41" name="Straight Connector 40"/>
            <p:cNvCxnSpPr>
              <a:stCxn id="3" idx="3"/>
              <a:endCxn id="7" idx="7"/>
            </p:cNvCxnSpPr>
            <p:nvPr/>
          </p:nvCxnSpPr>
          <p:spPr bwMode="auto">
            <a:xfrm flipH="1">
              <a:off x="1393008" y="3745521"/>
              <a:ext cx="1612538" cy="217907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2" name="Straight Connector 41"/>
            <p:cNvCxnSpPr>
              <a:stCxn id="9" idx="3"/>
              <a:endCxn id="6" idx="6"/>
            </p:cNvCxnSpPr>
            <p:nvPr/>
          </p:nvCxnSpPr>
          <p:spPr bwMode="auto">
            <a:xfrm flipH="1">
              <a:off x="4127338" y="4300835"/>
              <a:ext cx="3079158" cy="83383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7" name="Straight Connector 46"/>
            <p:cNvCxnSpPr>
              <a:stCxn id="10" idx="5"/>
              <a:endCxn id="9" idx="1"/>
            </p:cNvCxnSpPr>
            <p:nvPr/>
          </p:nvCxnSpPr>
          <p:spPr bwMode="auto">
            <a:xfrm>
              <a:off x="5586856" y="1631265"/>
              <a:ext cx="1619640" cy="252638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8" name="Straight Connector 47"/>
            <p:cNvCxnSpPr>
              <a:stCxn id="8" idx="3"/>
              <a:endCxn id="6" idx="0"/>
            </p:cNvCxnSpPr>
            <p:nvPr/>
          </p:nvCxnSpPr>
          <p:spPr bwMode="auto">
            <a:xfrm flipH="1">
              <a:off x="4026088" y="3348335"/>
              <a:ext cx="883410" cy="168508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50" name="Straight Connector 49"/>
            <p:cNvCxnSpPr>
              <a:stCxn id="10" idx="4"/>
              <a:endCxn id="8" idx="0"/>
            </p:cNvCxnSpPr>
            <p:nvPr/>
          </p:nvCxnSpPr>
          <p:spPr bwMode="auto">
            <a:xfrm flipH="1">
              <a:off x="4981093" y="1660920"/>
              <a:ext cx="534168" cy="151457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sp>
        <p:nvSpPr>
          <p:cNvPr id="58" name="Rectangle 4"/>
          <p:cNvSpPr txBox="1">
            <a:spLocks noChangeArrowheads="1"/>
          </p:cNvSpPr>
          <p:nvPr/>
        </p:nvSpPr>
        <p:spPr bwMode="auto">
          <a:xfrm>
            <a:off x="-652" y="906178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Find a matching whose total weight is </a:t>
            </a:r>
            <a:r>
              <a:rPr lang="en-US" sz="2800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maximal</a:t>
            </a:r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Rectangle 4"/>
          <p:cNvSpPr txBox="1">
            <a:spLocks noChangeArrowheads="1"/>
          </p:cNvSpPr>
          <p:nvPr/>
        </p:nvSpPr>
        <p:spPr bwMode="auto">
          <a:xfrm>
            <a:off x="8601" y="5877272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Maximum weight matching</a:t>
            </a:r>
          </a:p>
        </p:txBody>
      </p:sp>
      <p:sp>
        <p:nvSpPr>
          <p:cNvPr id="34" name="Rectangle 4"/>
          <p:cNvSpPr txBox="1">
            <a:spLocks noChangeArrowheads="1"/>
          </p:cNvSpPr>
          <p:nvPr/>
        </p:nvSpPr>
        <p:spPr bwMode="auto">
          <a:xfrm>
            <a:off x="0" y="116632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kern="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Maximum</a:t>
            </a:r>
            <a:r>
              <a:rPr lang="en-US" kern="0" dirty="0" smtClean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0" dirty="0" smtClean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Weight</a:t>
            </a:r>
            <a:r>
              <a:rPr lang="en-US" kern="0" dirty="0" smtClean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 Matching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71800" y="2604752"/>
            <a:ext cx="4947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43808" y="4002522"/>
            <a:ext cx="494791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312432" y="2553620"/>
            <a:ext cx="320148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14101" y="3364803"/>
            <a:ext cx="533352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072295" y="5233786"/>
            <a:ext cx="42769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156176" y="4448919"/>
            <a:ext cx="495019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25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779912" y="1770274"/>
            <a:ext cx="517803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364088" y="4116920"/>
            <a:ext cx="564545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27984" y="3771050"/>
            <a:ext cx="513747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716518" y="2220467"/>
            <a:ext cx="513747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22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032184" y="2388728"/>
            <a:ext cx="564545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177709" y="4763535"/>
            <a:ext cx="517803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47486" y="3302154"/>
            <a:ext cx="517803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57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6696" y="101073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Direct proof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744" y="810409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an optimal solution and assume that 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of the values are </a:t>
                </a:r>
                <a:r>
                  <a:rPr lang="en-US" sz="2400" i="1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fractional</a:t>
                </a:r>
                <a:r>
                  <a:rPr lang="en-US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i.e., not 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" y="810409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16" y="1647182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show that the number of </a:t>
                </a:r>
                <a:r>
                  <a:rPr lang="en-US" sz="2400" i="1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fractional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values can be 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reduced without decreasing the 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∑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solution.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" y="1647182"/>
                <a:ext cx="9144000" cy="830997"/>
              </a:xfrm>
              <a:prstGeom prst="rect">
                <a:avLst/>
              </a:prstGeom>
              <a:blipFill rotWithShape="0"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016" y="248395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either a path of </a:t>
            </a:r>
            <a:r>
              <a:rPr lang="en-US" sz="24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fractional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edges between 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US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unsaturated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vertices, or an even cycle of </a:t>
            </a:r>
            <a:r>
              <a:rPr lang="en-US" sz="24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fractional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edges.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188"/>
          <p:cNvGrpSpPr/>
          <p:nvPr/>
        </p:nvGrpSpPr>
        <p:grpSpPr>
          <a:xfrm>
            <a:off x="503930" y="4252364"/>
            <a:ext cx="3729997" cy="115200"/>
            <a:chOff x="900121" y="4794287"/>
            <a:chExt cx="3729997" cy="115200"/>
          </a:xfrm>
        </p:grpSpPr>
        <p:cxnSp>
          <p:nvCxnSpPr>
            <p:cNvPr id="50" name="Straight Connector 49"/>
            <p:cNvCxnSpPr/>
            <p:nvPr/>
          </p:nvCxnSpPr>
          <p:spPr>
            <a:xfrm rot="10800000">
              <a:off x="1739226" y="4851887"/>
              <a:ext cx="59918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0800000">
              <a:off x="1015322" y="4851887"/>
              <a:ext cx="60870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900121" y="479428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624026" y="479428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2338406" y="479428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3062311" y="479428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56" name="Straight Connector 55"/>
            <p:cNvCxnSpPr/>
            <p:nvPr/>
          </p:nvCxnSpPr>
          <p:spPr>
            <a:xfrm rot="10800000">
              <a:off x="3906214" y="4851887"/>
              <a:ext cx="60870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10800000">
              <a:off x="2453607" y="4851887"/>
              <a:ext cx="60870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791013" y="479428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4514918" y="479428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3177511" y="4851887"/>
              <a:ext cx="61350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1596959" y="4869185"/>
            <a:ext cx="1486809" cy="1539197"/>
            <a:chOff x="1596959" y="4897760"/>
            <a:chExt cx="1486809" cy="1539197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942242" y="4897760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596959" y="5607377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2625666" y="4897760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942242" y="6321757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968568" y="5607377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2625666" y="6321757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0" name="Straight Connector 19"/>
            <p:cNvCxnSpPr>
              <a:stCxn id="16" idx="2"/>
              <a:endCxn id="14" idx="6"/>
            </p:cNvCxnSpPr>
            <p:nvPr/>
          </p:nvCxnSpPr>
          <p:spPr>
            <a:xfrm rot="10800000">
              <a:off x="2057442" y="4955360"/>
              <a:ext cx="56822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5" idx="4"/>
              <a:endCxn id="17" idx="1"/>
            </p:cNvCxnSpPr>
            <p:nvPr/>
          </p:nvCxnSpPr>
          <p:spPr>
            <a:xfrm rot="16200000" flipH="1">
              <a:off x="1498811" y="5878325"/>
              <a:ext cx="616051" cy="3045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9" idx="7"/>
              <a:endCxn id="18" idx="4"/>
            </p:cNvCxnSpPr>
            <p:nvPr/>
          </p:nvCxnSpPr>
          <p:spPr>
            <a:xfrm rot="5400000" flipH="1" flipV="1">
              <a:off x="2567056" y="5879517"/>
              <a:ext cx="616051" cy="3021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7" idx="6"/>
              <a:endCxn id="19" idx="2"/>
            </p:cNvCxnSpPr>
            <p:nvPr/>
          </p:nvCxnSpPr>
          <p:spPr>
            <a:xfrm>
              <a:off x="2057442" y="6379357"/>
              <a:ext cx="56822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5" idx="0"/>
              <a:endCxn id="14" idx="3"/>
            </p:cNvCxnSpPr>
            <p:nvPr/>
          </p:nvCxnSpPr>
          <p:spPr>
            <a:xfrm flipV="1">
              <a:off x="1654559" y="4996089"/>
              <a:ext cx="304554" cy="61128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6" idx="5"/>
              <a:endCxn id="18" idx="0"/>
            </p:cNvCxnSpPr>
            <p:nvPr/>
          </p:nvCxnSpPr>
          <p:spPr>
            <a:xfrm>
              <a:off x="2723995" y="4996089"/>
              <a:ext cx="302173" cy="61128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215704" y="3380164"/>
                <a:ext cx="46341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Alternatingly, add and 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subtract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/>
                      </a:rPr>
                      <m:t>𝛿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from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values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the path or cycle.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04" y="3380164"/>
                <a:ext cx="4634166" cy="1200329"/>
              </a:xfrm>
              <a:prstGeom prst="rect">
                <a:avLst/>
              </a:prstGeom>
              <a:blipFill rotWithShape="0">
                <a:blip r:embed="rId4"/>
                <a:stretch>
                  <a:fillRect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215704" y="4556123"/>
                <a:ext cx="46341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/>
                      </a:rPr>
                      <m:t>𝛿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can be positive or negative.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04" y="4556123"/>
                <a:ext cx="4634166" cy="461665"/>
              </a:xfrm>
              <a:prstGeom prst="rect">
                <a:avLst/>
              </a:prstGeom>
              <a:blipFill rotWithShape="0"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4035622" y="4993418"/>
                <a:ext cx="499433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∑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does not change!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(Otherwise the solution is not optimal.)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622" y="4993418"/>
                <a:ext cx="4994331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1465" t="-5882" r="-1587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215704" y="5800045"/>
                <a:ext cx="46341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Choose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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so that at least one </a:t>
                </a:r>
                <a:r>
                  <a:rPr lang="en-US" sz="2400" i="1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fractional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i="1" baseline="-25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becomes 0 or 1.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04" y="5800045"/>
                <a:ext cx="4634166" cy="830997"/>
              </a:xfrm>
              <a:prstGeom prst="rect">
                <a:avLst/>
              </a:prstGeom>
              <a:blipFill rotWithShape="0">
                <a:blip r:embed="rId7"/>
                <a:stretch>
                  <a:fillRect t="-656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57646" y="3843536"/>
                <a:ext cx="609179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he-IL" sz="24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46" y="3843536"/>
                <a:ext cx="609179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333921" y="3843536"/>
                <a:ext cx="609179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he-IL" sz="2400" b="1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921" y="3843536"/>
                <a:ext cx="609179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515146" y="3843536"/>
                <a:ext cx="609179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he-IL" sz="24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146" y="3843536"/>
                <a:ext cx="609179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866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61" grpId="0"/>
      <p:bldP spid="62" grpId="0"/>
      <p:bldP spid="63" grpId="0"/>
      <p:bldP spid="64" grpId="0"/>
      <p:bldP spid="65" grpId="0"/>
      <p:bldP spid="67" grpId="0"/>
      <p:bldP spid="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>
            <a:off x="3725906" y="2306489"/>
            <a:ext cx="36004" cy="194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6696" y="404664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Incidence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matrix of a (bipartite) graph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23728" y="2306489"/>
            <a:ext cx="4896544" cy="1944216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288032" y="2954561"/>
            <a:ext cx="140364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Vertices</a:t>
            </a:r>
            <a:endParaRPr lang="he-IL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6424" y="1484784"/>
            <a:ext cx="140364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Edges</a:t>
            </a:r>
            <a:endParaRPr lang="he-IL" sz="24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527884" y="1844824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𝑒</m:t>
                      </m:r>
                    </m:oMath>
                  </m:oMathPara>
                </a14:m>
                <a:endParaRPr lang="he-IL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84" y="1844824"/>
                <a:ext cx="432048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691680" y="2522513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𝑢</m:t>
                      </m:r>
                    </m:oMath>
                  </m:oMathPara>
                </a14:m>
                <a:endParaRPr lang="he-IL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2522513"/>
                <a:ext cx="432048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87486" y="3501008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𝑣</m:t>
                      </m:r>
                    </m:oMath>
                  </m:oMathPara>
                </a14:m>
                <a:endParaRPr lang="he-IL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486" y="3501008"/>
                <a:ext cx="432048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>
            <a:stCxn id="14" idx="3"/>
            <a:endCxn id="16" idx="3"/>
          </p:cNvCxnSpPr>
          <p:nvPr/>
        </p:nvCxnSpPr>
        <p:spPr>
          <a:xfrm>
            <a:off x="2123728" y="2753346"/>
            <a:ext cx="1836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27884" y="2522513"/>
            <a:ext cx="4320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he-IL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0" name="Straight Connector 19"/>
          <p:cNvCxnSpPr>
            <a:stCxn id="15" idx="3"/>
            <a:endCxn id="17" idx="3"/>
          </p:cNvCxnSpPr>
          <p:nvPr/>
        </p:nvCxnSpPr>
        <p:spPr>
          <a:xfrm>
            <a:off x="2119534" y="3731841"/>
            <a:ext cx="1849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36937" y="3501008"/>
            <a:ext cx="43204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he-IL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23728" y="2594521"/>
            <a:ext cx="5544616" cy="1440160"/>
            <a:chOff x="2123728" y="2666529"/>
            <a:chExt cx="5544616" cy="144016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123728" y="3242593"/>
              <a:ext cx="4896544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7236296" y="2666529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𝑈</m:t>
                        </m:r>
                      </m:oMath>
                    </m:oMathPara>
                  </a14:m>
                  <a:endParaRPr lang="he-IL" sz="24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296" y="2666529"/>
                  <a:ext cx="432048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7236296" y="3645024"/>
                  <a:ext cx="432048" cy="461665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𝑉</m:t>
                        </m:r>
                      </m:oMath>
                    </m:oMathPara>
                  </a14:m>
                  <a:endParaRPr lang="he-IL" sz="2400" i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296" y="3645024"/>
                  <a:ext cx="432048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7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TextBox 29"/>
          <p:cNvSpPr txBox="1"/>
          <p:nvPr/>
        </p:nvSpPr>
        <p:spPr>
          <a:xfrm>
            <a:off x="0" y="4725144"/>
            <a:ext cx="9144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Every column contains exactly two 1s</a:t>
            </a:r>
            <a:endParaRPr lang="he-IL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4740" y="5271591"/>
            <a:ext cx="9144000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incidence matrix of a </a:t>
            </a:r>
            <a:r>
              <a:rPr lang="en-US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bipartite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graph is 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totally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unimodular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i.e., the determinant of every square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submatrix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is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1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,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0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or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+1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.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he-IL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66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6696" y="166751"/>
            <a:ext cx="9154440" cy="12311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</a:t>
            </a:r>
            <a:r>
              <a:rPr lang="en-US" sz="4400" kern="0" dirty="0">
                <a:solidFill>
                  <a:srgbClr val="00B050"/>
                </a:solidFill>
              </a:rPr>
              <a:t>p</a:t>
            </a:r>
            <a:r>
              <a:rPr kumimoji="0" lang="en-US" sz="4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rimal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-dual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method</a:t>
            </a: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b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(</a:t>
            </a:r>
            <a:r>
              <a:rPr kumimoji="0" lang="en-US" sz="3600" b="0" i="0" u="none" strike="noStrike" kern="0" cap="none" spc="0" normalizeH="0" noProof="0" dirty="0" err="1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a.k.a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t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he “Hungarian method”)</a:t>
            </a:r>
            <a:endParaRPr kumimoji="0" lang="en-GB" sz="36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120" y="1513886"/>
                <a:ext cx="91440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Keep: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an </a:t>
                </a:r>
                <a:r>
                  <a:rPr lang="en-US" sz="2600" i="1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integral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feasible primal solution, i.e., a matching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A dual feasible solution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(not necessarily integral).</a:t>
                </a:r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0" y="1513886"/>
                <a:ext cx="9144000" cy="1292662"/>
              </a:xfrm>
              <a:prstGeom prst="rect">
                <a:avLst/>
              </a:prstGeom>
              <a:blipFill>
                <a:blip r:embed="rId2"/>
                <a:stretch>
                  <a:fillRect t="-4245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256" y="2796288"/>
                <a:ext cx="9144000" cy="1387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the first set of 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complementary slackness conditions: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 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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𝑢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𝑢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sub>
                    </m:sSub>
                  </m:oMath>
                </a14:m>
                <a:endParaRPr lang="en-US" sz="26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6" y="2796288"/>
                <a:ext cx="9144000" cy="1387175"/>
              </a:xfrm>
              <a:prstGeom prst="rect">
                <a:avLst/>
              </a:prstGeom>
              <a:blipFill>
                <a:blip r:embed="rId3"/>
                <a:stretch>
                  <a:fillRect t="-4405" b="-8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016" y="4219369"/>
                <a:ext cx="9144000" cy="1369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Our goal is to satisfy the second set of 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complementary slackness conditions: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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𝑢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 matched</a:t>
                </a:r>
                <a:endParaRPr lang="en-US" sz="2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" y="4219369"/>
                <a:ext cx="9144000" cy="1369606"/>
              </a:xfrm>
              <a:prstGeom prst="rect">
                <a:avLst/>
              </a:prstGeom>
              <a:blipFill>
                <a:blip r:embed="rId4"/>
                <a:stretch>
                  <a:fillRect t="-4000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064" y="5578716"/>
                <a:ext cx="914400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each iteration we augment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only using tight edges,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adjust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values so that more edges are tight.</a:t>
                </a:r>
                <a:endParaRPr lang="en-US" sz="26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4" y="5578716"/>
                <a:ext cx="9144000" cy="892552"/>
              </a:xfrm>
              <a:prstGeom prst="rect">
                <a:avLst/>
              </a:prstGeom>
              <a:blipFill>
                <a:blip r:embed="rId5"/>
                <a:stretch>
                  <a:fillRect t="-6122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66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302459"/>
            <a:ext cx="9154440" cy="1169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primal-dual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method</a:t>
            </a:r>
            <a:b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Preliminaries</a:t>
            </a:r>
            <a:endParaRPr kumimoji="0" lang="en-GB" sz="32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21810" y="2394561"/>
            <a:ext cx="328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Initialization: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21810" y="3796547"/>
                <a:ext cx="812219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Slacks: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  (≥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sz="2800" i="1" baseline="-250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10" y="3796547"/>
                <a:ext cx="8122190" cy="542136"/>
              </a:xfrm>
              <a:prstGeom prst="rect">
                <a:avLst/>
              </a:prstGeom>
              <a:blipFill>
                <a:blip r:embed="rId3"/>
                <a:stretch>
                  <a:fillRect t="-12360" b="-26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794" y="4481097"/>
                <a:ext cx="9150696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𝐸</m:t>
                    </m:r>
                  </m:oMath>
                </a14:m>
                <a:r>
                  <a:rPr lang="en-US" sz="2800" i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is </a:t>
                </a:r>
                <a:r>
                  <a:rPr lang="en-US" sz="28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tight</a:t>
                </a:r>
                <a:r>
                  <a:rPr lang="en-US" sz="2800" i="1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</m:oMath>
                </a14:m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4" y="4481097"/>
                <a:ext cx="9150696" cy="542136"/>
              </a:xfrm>
              <a:prstGeom prst="rect">
                <a:avLst/>
              </a:prstGeom>
              <a:blipFill>
                <a:blip r:embed="rId4"/>
                <a:stretch>
                  <a:fillRect t="-11236" b="-26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3294" y="5328610"/>
                <a:ext cx="9150696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All edges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</m:oMath>
                </a14:m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 are 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tight</a:t>
                </a:r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4" y="5328610"/>
                <a:ext cx="9150696" cy="542136"/>
              </a:xfrm>
              <a:prstGeom prst="rect">
                <a:avLst/>
              </a:prstGeom>
              <a:blipFill>
                <a:blip r:embed="rId5"/>
                <a:stretch>
                  <a:fillRect t="-11236" b="-26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50799" y="1815236"/>
                <a:ext cx="46644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∅</m:t>
                    </m:r>
                  </m:oMath>
                </a14:m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8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</m:oMath>
                </a14:m>
                <a:r>
                  <a:rPr lang="en-US" sz="28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 ,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𝑒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𝐸</m:t>
                    </m:r>
                  </m:oMath>
                </a14:m>
                <a:r>
                  <a:rPr lang="en-US" sz="28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lang="en-US" sz="28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799" y="1815236"/>
                <a:ext cx="4664491" cy="523220"/>
              </a:xfrm>
              <a:prstGeom prst="rect">
                <a:avLst/>
              </a:prstGeom>
              <a:blipFill>
                <a:blip r:embed="rId6"/>
                <a:stretch>
                  <a:fillRect t="-12791" r="-1830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3590892" y="2389033"/>
            <a:ext cx="6286926" cy="656013"/>
            <a:chOff x="4381005" y="6156774"/>
            <a:chExt cx="6286926" cy="6560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381005" y="6156774"/>
                  <a:ext cx="4066027" cy="6560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𝑊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𝑒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∈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𝐸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005" y="6156774"/>
                  <a:ext cx="4066027" cy="65601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601904" y="6158252"/>
                  <a:ext cx="406602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:r>
                    <a:rPr lang="en-US" sz="2800" b="0" dirty="0" smtClean="0">
                      <a:solidFill>
                        <a:srgbClr val="FF0000"/>
                      </a:solidFill>
                      <a:cs typeface="Times New Roman" pitchFamily="18" charset="0"/>
                    </a:rPr>
                    <a:t>,   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𝑢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∈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𝑈</m:t>
                      </m:r>
                    </m:oMath>
                  </a14:m>
                  <a:endParaRPr lang="en-US" sz="2800" dirty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1904" y="6158252"/>
                  <a:ext cx="4066027" cy="523220"/>
                </a:xfrm>
                <a:prstGeom prst="rect">
                  <a:avLst/>
                </a:prstGeom>
                <a:blipFill>
                  <a:blip r:embed="rId14"/>
                  <a:stretch>
                    <a:fillRect t="-1162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40171" y="3095624"/>
                <a:ext cx="30857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</m:oMath>
                </a14:m>
                <a:r>
                  <a:rPr lang="en-US" sz="28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 ,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𝑣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</m:oMath>
                </a14:m>
                <a:r>
                  <a:rPr lang="en-US" sz="28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80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171" y="3095624"/>
                <a:ext cx="3085745" cy="523220"/>
              </a:xfrm>
              <a:prstGeom prst="rect">
                <a:avLst/>
              </a:prstGeom>
              <a:blipFill>
                <a:blip r:embed="rId15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-2983" y="5844995"/>
            <a:ext cx="9150696" cy="54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Slacks of all edges are non-negative.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22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1" grpId="0"/>
      <p:bldP spid="13" grpId="0"/>
      <p:bldP spid="14" grpId="0"/>
      <p:bldP spid="10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4069134" y="1686919"/>
                <a:ext cx="48952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Grow an alternating forest from</a:t>
                </a:r>
                <a:b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all </a:t>
                </a:r>
                <a:r>
                  <a:rPr lang="en-US" sz="2400" i="1" dirty="0" smtClean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unmatched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vertices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𝑈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b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using only </a:t>
                </a:r>
                <a:r>
                  <a:rPr lang="en-US" sz="24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tight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edges.</a:t>
                </a:r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134" y="1686919"/>
                <a:ext cx="4895293" cy="1200329"/>
              </a:xfrm>
              <a:prstGeom prst="rect">
                <a:avLst/>
              </a:prstGeom>
              <a:blipFill rotWithShape="0">
                <a:blip r:embed="rId2"/>
                <a:stretch>
                  <a:fillRect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996500" y="1124744"/>
                <a:ext cx="50405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𝐺</m:t>
                      </m:r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=(</m:t>
                      </m:r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𝑈</m:t>
                      </m:r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sz="2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𝑉</m:t>
                      </m:r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,</m:t>
                      </m:r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𝐸</m:t>
                      </m:r>
                      <m:r>
                        <a:rPr lang="en-US" sz="2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500" y="1124744"/>
                <a:ext cx="5040560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31612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primal-dual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method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3781041" y="2983162"/>
                <a:ext cx="547147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𝑆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be the vertices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𝑈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in the forest, </a:t>
                </a:r>
                <a:b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be the vertices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in the forest.</a:t>
                </a:r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041" y="2983162"/>
                <a:ext cx="5471479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2699793" y="3958175"/>
                <a:ext cx="64442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If an augmenting path is found, augment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𝑀</m:t>
                    </m:r>
                  </m:oMath>
                </a14:m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3" y="3958175"/>
                <a:ext cx="6444208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/>
          <p:cNvSpPr txBox="1"/>
          <p:nvPr/>
        </p:nvSpPr>
        <p:spPr>
          <a:xfrm>
            <a:off x="1979712" y="5341653"/>
            <a:ext cx="547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What do we do if we are “stuck”?</a:t>
            </a:r>
            <a:endParaRPr 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" y="577370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(The forest cannot be extended using </a:t>
            </a:r>
            <a:r>
              <a:rPr lang="en-US" sz="24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tight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edges and the 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dual variables of some </a:t>
            </a:r>
            <a:r>
              <a:rPr lang="en-US" sz="24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unmatched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vertices are still positive.)</a:t>
            </a:r>
            <a:endParaRPr 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Oval 101"/>
          <p:cNvSpPr>
            <a:spLocks noChangeAspect="1"/>
          </p:cNvSpPr>
          <p:nvPr/>
        </p:nvSpPr>
        <p:spPr>
          <a:xfrm>
            <a:off x="1785468" y="105273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>
            <a:off x="1172653" y="177614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4" name="Straight Connector 103"/>
          <p:cNvCxnSpPr>
            <a:stCxn id="103" idx="7"/>
            <a:endCxn id="102" idx="3"/>
          </p:cNvCxnSpPr>
          <p:nvPr/>
        </p:nvCxnSpPr>
        <p:spPr>
          <a:xfrm flipV="1">
            <a:off x="1270982" y="1151065"/>
            <a:ext cx="531357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03" idx="4"/>
            <a:endCxn id="106" idx="0"/>
          </p:cNvCxnSpPr>
          <p:nvPr/>
        </p:nvCxnSpPr>
        <p:spPr>
          <a:xfrm rot="5400000">
            <a:off x="933045" y="2188555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>
            <a:spLocks noChangeAspect="1"/>
          </p:cNvSpPr>
          <p:nvPr/>
        </p:nvSpPr>
        <p:spPr>
          <a:xfrm>
            <a:off x="1172653" y="2485764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1785468" y="177614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>
            <a:off x="2354128" y="177614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9" name="Straight Connector 108"/>
          <p:cNvCxnSpPr/>
          <p:nvPr/>
        </p:nvCxnSpPr>
        <p:spPr>
          <a:xfrm rot="16200000" flipH="1">
            <a:off x="1543478" y="2190566"/>
            <a:ext cx="599180" cy="74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08" idx="4"/>
            <a:endCxn id="112" idx="0"/>
          </p:cNvCxnSpPr>
          <p:nvPr/>
        </p:nvCxnSpPr>
        <p:spPr>
          <a:xfrm rot="5400000">
            <a:off x="2112138" y="2190937"/>
            <a:ext cx="59918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>
            <a:spLocks noChangeAspect="1"/>
          </p:cNvSpPr>
          <p:nvPr/>
        </p:nvSpPr>
        <p:spPr>
          <a:xfrm>
            <a:off x="1785468" y="249052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2354128" y="249052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3" name="Straight Connector 112"/>
          <p:cNvCxnSpPr>
            <a:stCxn id="107" idx="0"/>
            <a:endCxn id="102" idx="4"/>
          </p:cNvCxnSpPr>
          <p:nvPr/>
        </p:nvCxnSpPr>
        <p:spPr>
          <a:xfrm rot="5400000" flipH="1" flipV="1">
            <a:off x="1538963" y="1472042"/>
            <a:ext cx="60821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8" idx="1"/>
            <a:endCxn id="102" idx="5"/>
          </p:cNvCxnSpPr>
          <p:nvPr/>
        </p:nvCxnSpPr>
        <p:spPr>
          <a:xfrm flipH="1" flipV="1">
            <a:off x="1883797" y="1151065"/>
            <a:ext cx="487202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>
            <a:spLocks noChangeAspect="1"/>
          </p:cNvSpPr>
          <p:nvPr/>
        </p:nvSpPr>
        <p:spPr>
          <a:xfrm>
            <a:off x="611560" y="320609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6" name="Straight Connector 115"/>
          <p:cNvCxnSpPr>
            <a:stCxn id="115" idx="7"/>
            <a:endCxn id="106" idx="3"/>
          </p:cNvCxnSpPr>
          <p:nvPr/>
        </p:nvCxnSpPr>
        <p:spPr>
          <a:xfrm flipV="1">
            <a:off x="709889" y="2584093"/>
            <a:ext cx="479635" cy="638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15" idx="4"/>
            <a:endCxn id="118" idx="0"/>
          </p:cNvCxnSpPr>
          <p:nvPr/>
        </p:nvCxnSpPr>
        <p:spPr>
          <a:xfrm rot="5400000">
            <a:off x="371952" y="3618505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>
            <a:spLocks noChangeAspect="1"/>
          </p:cNvSpPr>
          <p:nvPr/>
        </p:nvSpPr>
        <p:spPr>
          <a:xfrm>
            <a:off x="611560" y="3915714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9" name="Oval 118"/>
          <p:cNvSpPr>
            <a:spLocks noChangeAspect="1"/>
          </p:cNvSpPr>
          <p:nvPr/>
        </p:nvSpPr>
        <p:spPr>
          <a:xfrm>
            <a:off x="1181437" y="320609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0" name="Oval 119"/>
          <p:cNvSpPr>
            <a:spLocks noChangeAspect="1"/>
          </p:cNvSpPr>
          <p:nvPr/>
        </p:nvSpPr>
        <p:spPr>
          <a:xfrm>
            <a:off x="1806880" y="320609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1" name="Straight Connector 120"/>
          <p:cNvCxnSpPr/>
          <p:nvPr/>
        </p:nvCxnSpPr>
        <p:spPr>
          <a:xfrm rot="16200000" flipH="1">
            <a:off x="939447" y="3620516"/>
            <a:ext cx="599180" cy="74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20" idx="4"/>
            <a:endCxn id="144" idx="0"/>
          </p:cNvCxnSpPr>
          <p:nvPr/>
        </p:nvCxnSpPr>
        <p:spPr>
          <a:xfrm>
            <a:off x="1864480" y="3321297"/>
            <a:ext cx="7145" cy="592979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>
            <a:spLocks noChangeAspect="1"/>
          </p:cNvSpPr>
          <p:nvPr/>
        </p:nvSpPr>
        <p:spPr>
          <a:xfrm>
            <a:off x="1181437" y="392047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5" name="Straight Connector 124"/>
          <p:cNvCxnSpPr>
            <a:stCxn id="119" idx="0"/>
            <a:endCxn id="106" idx="4"/>
          </p:cNvCxnSpPr>
          <p:nvPr/>
        </p:nvCxnSpPr>
        <p:spPr>
          <a:xfrm rot="16200000" flipV="1">
            <a:off x="932079" y="2899139"/>
            <a:ext cx="605133" cy="87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20" idx="1"/>
            <a:endCxn id="106" idx="5"/>
          </p:cNvCxnSpPr>
          <p:nvPr/>
        </p:nvCxnSpPr>
        <p:spPr>
          <a:xfrm flipH="1" flipV="1">
            <a:off x="1270982" y="2584093"/>
            <a:ext cx="552769" cy="638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>
            <a:spLocks noChangeAspect="1"/>
          </p:cNvSpPr>
          <p:nvPr/>
        </p:nvSpPr>
        <p:spPr>
          <a:xfrm>
            <a:off x="3432405" y="106176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8" name="Oval 127"/>
          <p:cNvSpPr>
            <a:spLocks noChangeAspect="1"/>
          </p:cNvSpPr>
          <p:nvPr/>
        </p:nvSpPr>
        <p:spPr>
          <a:xfrm>
            <a:off x="3131840" y="1785178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9" name="Straight Connector 128"/>
          <p:cNvCxnSpPr>
            <a:stCxn id="128" idx="7"/>
            <a:endCxn id="127" idx="3"/>
          </p:cNvCxnSpPr>
          <p:nvPr/>
        </p:nvCxnSpPr>
        <p:spPr>
          <a:xfrm flipV="1">
            <a:off x="3230169" y="1160096"/>
            <a:ext cx="219107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28" idx="4"/>
            <a:endCxn id="131" idx="0"/>
          </p:cNvCxnSpPr>
          <p:nvPr/>
        </p:nvCxnSpPr>
        <p:spPr>
          <a:xfrm rot="5400000">
            <a:off x="2892232" y="2197586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>
            <a:spLocks noChangeAspect="1"/>
          </p:cNvSpPr>
          <p:nvPr/>
        </p:nvSpPr>
        <p:spPr>
          <a:xfrm>
            <a:off x="3131840" y="2494795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2" name="Oval 131"/>
          <p:cNvSpPr>
            <a:spLocks noChangeAspect="1"/>
          </p:cNvSpPr>
          <p:nvPr/>
        </p:nvSpPr>
        <p:spPr>
          <a:xfrm>
            <a:off x="3751096" y="1785178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3" name="Straight Connector 132"/>
          <p:cNvCxnSpPr>
            <a:stCxn id="132" idx="4"/>
            <a:endCxn id="134" idx="0"/>
          </p:cNvCxnSpPr>
          <p:nvPr/>
        </p:nvCxnSpPr>
        <p:spPr>
          <a:xfrm rot="5400000">
            <a:off x="3509106" y="2199968"/>
            <a:ext cx="59918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>
            <a:spLocks noChangeAspect="1"/>
          </p:cNvSpPr>
          <p:nvPr/>
        </p:nvSpPr>
        <p:spPr>
          <a:xfrm>
            <a:off x="3751096" y="249955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5" name="Straight Connector 134"/>
          <p:cNvCxnSpPr>
            <a:stCxn id="132" idx="1"/>
            <a:endCxn id="127" idx="5"/>
          </p:cNvCxnSpPr>
          <p:nvPr/>
        </p:nvCxnSpPr>
        <p:spPr>
          <a:xfrm flipH="1" flipV="1">
            <a:off x="3530734" y="1160096"/>
            <a:ext cx="237233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12" idx="4"/>
          </p:cNvCxnSpPr>
          <p:nvPr/>
        </p:nvCxnSpPr>
        <p:spPr>
          <a:xfrm>
            <a:off x="2411728" y="2605727"/>
            <a:ext cx="0" cy="39122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12" idx="5"/>
          </p:cNvCxnSpPr>
          <p:nvPr/>
        </p:nvCxnSpPr>
        <p:spPr>
          <a:xfrm>
            <a:off x="2452457" y="2588856"/>
            <a:ext cx="247335" cy="40809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12" idx="3"/>
          </p:cNvCxnSpPr>
          <p:nvPr/>
        </p:nvCxnSpPr>
        <p:spPr>
          <a:xfrm flipH="1">
            <a:off x="2127398" y="2588856"/>
            <a:ext cx="243601" cy="40809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1" idx="4"/>
          </p:cNvCxnSpPr>
          <p:nvPr/>
        </p:nvCxnSpPr>
        <p:spPr>
          <a:xfrm flipH="1">
            <a:off x="3187908" y="2609995"/>
            <a:ext cx="1532" cy="39493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31" idx="5"/>
          </p:cNvCxnSpPr>
          <p:nvPr/>
        </p:nvCxnSpPr>
        <p:spPr>
          <a:xfrm>
            <a:off x="3230169" y="2593124"/>
            <a:ext cx="245803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1" idx="3"/>
          </p:cNvCxnSpPr>
          <p:nvPr/>
        </p:nvCxnSpPr>
        <p:spPr>
          <a:xfrm flipH="1">
            <a:off x="2903579" y="2593124"/>
            <a:ext cx="245132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02" idx="2"/>
          </p:cNvCxnSpPr>
          <p:nvPr/>
        </p:nvCxnSpPr>
        <p:spPr>
          <a:xfrm flipH="1">
            <a:off x="949706" y="1110336"/>
            <a:ext cx="835762" cy="38356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27" idx="6"/>
          </p:cNvCxnSpPr>
          <p:nvPr/>
        </p:nvCxnSpPr>
        <p:spPr>
          <a:xfrm>
            <a:off x="3547605" y="1119367"/>
            <a:ext cx="578560" cy="39694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/>
          <p:cNvSpPr>
            <a:spLocks noChangeAspect="1"/>
          </p:cNvSpPr>
          <p:nvPr/>
        </p:nvSpPr>
        <p:spPr>
          <a:xfrm>
            <a:off x="1814025" y="391427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45" name="Straight Connector 144"/>
          <p:cNvCxnSpPr>
            <a:stCxn id="144" idx="4"/>
          </p:cNvCxnSpPr>
          <p:nvPr/>
        </p:nvCxnSpPr>
        <p:spPr>
          <a:xfrm flipH="1">
            <a:off x="1870093" y="4029476"/>
            <a:ext cx="1532" cy="39493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44" idx="5"/>
          </p:cNvCxnSpPr>
          <p:nvPr/>
        </p:nvCxnSpPr>
        <p:spPr>
          <a:xfrm>
            <a:off x="1912354" y="4012605"/>
            <a:ext cx="245803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44" idx="3"/>
          </p:cNvCxnSpPr>
          <p:nvPr/>
        </p:nvCxnSpPr>
        <p:spPr>
          <a:xfrm flipH="1">
            <a:off x="1585764" y="4012605"/>
            <a:ext cx="245132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urved Connector 147"/>
          <p:cNvCxnSpPr>
            <a:stCxn id="118" idx="2"/>
            <a:endCxn id="103" idx="2"/>
          </p:cNvCxnSpPr>
          <p:nvPr/>
        </p:nvCxnSpPr>
        <p:spPr>
          <a:xfrm rot="10800000" flipH="1">
            <a:off x="611559" y="1833748"/>
            <a:ext cx="561093" cy="2139567"/>
          </a:xfrm>
          <a:prstGeom prst="curvedConnector3">
            <a:avLst>
              <a:gd name="adj1" fmla="val -40742"/>
            </a:avLst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urved Connector 148"/>
          <p:cNvCxnSpPr>
            <a:stCxn id="119" idx="7"/>
            <a:endCxn id="111" idx="3"/>
          </p:cNvCxnSpPr>
          <p:nvPr/>
        </p:nvCxnSpPr>
        <p:spPr>
          <a:xfrm rot="5400000" flipH="1" flipV="1">
            <a:off x="1223996" y="2644626"/>
            <a:ext cx="634112" cy="52257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20" idx="6"/>
          </p:cNvCxnSpPr>
          <p:nvPr/>
        </p:nvCxnSpPr>
        <p:spPr>
          <a:xfrm>
            <a:off x="1922080" y="3263697"/>
            <a:ext cx="561688" cy="453335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580110" y="4399463"/>
            <a:ext cx="6444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Keep the dual values of all vertices.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674701" y="4840750"/>
                <a:ext cx="82868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Start growing a new alternating forest w.r.t. the new matching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.</m:t>
                    </m:r>
                  </m:oMath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01" y="4840750"/>
                <a:ext cx="8286846" cy="461665"/>
              </a:xfrm>
              <a:prstGeom prst="rect">
                <a:avLst/>
              </a:prstGeom>
              <a:blipFill>
                <a:blip r:embed="rId6"/>
                <a:stretch>
                  <a:fillRect l="-73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98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0" grpId="0"/>
      <p:bldP spid="123" grpId="0"/>
      <p:bldP spid="100" grpId="0"/>
      <p:bldP spid="101" grpId="0"/>
      <p:bldP spid="57" grpId="0"/>
      <p:bldP spid="5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>
            <a:spLocks noChangeAspect="1"/>
          </p:cNvSpPr>
          <p:nvPr/>
        </p:nvSpPr>
        <p:spPr>
          <a:xfrm>
            <a:off x="2211600" y="100701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598785" y="173042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" name="Straight Connector 7"/>
          <p:cNvCxnSpPr>
            <a:stCxn id="6" idx="7"/>
            <a:endCxn id="4" idx="3"/>
          </p:cNvCxnSpPr>
          <p:nvPr/>
        </p:nvCxnSpPr>
        <p:spPr>
          <a:xfrm flipV="1">
            <a:off x="1697114" y="1105345"/>
            <a:ext cx="531357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4"/>
            <a:endCxn id="15" idx="0"/>
          </p:cNvCxnSpPr>
          <p:nvPr/>
        </p:nvCxnSpPr>
        <p:spPr>
          <a:xfrm rot="5400000">
            <a:off x="1359177" y="2142835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1598785" y="2440044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211600" y="173042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2780260" y="173042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7" name="Straight Connector 26"/>
          <p:cNvCxnSpPr/>
          <p:nvPr/>
        </p:nvCxnSpPr>
        <p:spPr>
          <a:xfrm rot="16200000" flipH="1">
            <a:off x="1969610" y="2144846"/>
            <a:ext cx="599180" cy="74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7" idx="4"/>
            <a:endCxn id="112" idx="0"/>
          </p:cNvCxnSpPr>
          <p:nvPr/>
        </p:nvCxnSpPr>
        <p:spPr>
          <a:xfrm rot="5400000">
            <a:off x="2538270" y="2145217"/>
            <a:ext cx="59918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>
            <a:spLocks noChangeAspect="1"/>
          </p:cNvSpPr>
          <p:nvPr/>
        </p:nvSpPr>
        <p:spPr>
          <a:xfrm>
            <a:off x="2211600" y="244480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2780260" y="244480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6" name="Straight Connector 115"/>
          <p:cNvCxnSpPr>
            <a:stCxn id="16" idx="0"/>
            <a:endCxn id="4" idx="4"/>
          </p:cNvCxnSpPr>
          <p:nvPr/>
        </p:nvCxnSpPr>
        <p:spPr>
          <a:xfrm rot="5400000" flipH="1" flipV="1">
            <a:off x="1965095" y="1426322"/>
            <a:ext cx="60821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7" idx="1"/>
            <a:endCxn id="4" idx="5"/>
          </p:cNvCxnSpPr>
          <p:nvPr/>
        </p:nvCxnSpPr>
        <p:spPr>
          <a:xfrm flipH="1" flipV="1">
            <a:off x="2309929" y="1105345"/>
            <a:ext cx="487202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>
            <a:spLocks noChangeAspect="1"/>
          </p:cNvSpPr>
          <p:nvPr/>
        </p:nvSpPr>
        <p:spPr>
          <a:xfrm>
            <a:off x="1037692" y="316037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1" name="Straight Connector 130"/>
          <p:cNvCxnSpPr>
            <a:stCxn id="130" idx="7"/>
            <a:endCxn id="15" idx="3"/>
          </p:cNvCxnSpPr>
          <p:nvPr/>
        </p:nvCxnSpPr>
        <p:spPr>
          <a:xfrm flipV="1">
            <a:off x="1136021" y="2538373"/>
            <a:ext cx="479635" cy="638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130" idx="4"/>
            <a:endCxn id="133" idx="0"/>
          </p:cNvCxnSpPr>
          <p:nvPr/>
        </p:nvCxnSpPr>
        <p:spPr>
          <a:xfrm rot="5400000">
            <a:off x="798084" y="3572785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>
            <a:spLocks noChangeAspect="1"/>
          </p:cNvSpPr>
          <p:nvPr/>
        </p:nvSpPr>
        <p:spPr>
          <a:xfrm>
            <a:off x="1037692" y="3869994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1607569" y="316037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2233012" y="316037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8" name="Straight Connector 137"/>
          <p:cNvCxnSpPr/>
          <p:nvPr/>
        </p:nvCxnSpPr>
        <p:spPr>
          <a:xfrm rot="16200000" flipH="1">
            <a:off x="1365579" y="3574796"/>
            <a:ext cx="599180" cy="74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7" idx="4"/>
            <a:endCxn id="124" idx="0"/>
          </p:cNvCxnSpPr>
          <p:nvPr/>
        </p:nvCxnSpPr>
        <p:spPr>
          <a:xfrm>
            <a:off x="2290612" y="3275577"/>
            <a:ext cx="7145" cy="592979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>
            <a:spLocks noChangeAspect="1"/>
          </p:cNvSpPr>
          <p:nvPr/>
        </p:nvSpPr>
        <p:spPr>
          <a:xfrm>
            <a:off x="1607569" y="387475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42" name="Straight Connector 141"/>
          <p:cNvCxnSpPr>
            <a:stCxn id="136" idx="0"/>
            <a:endCxn id="15" idx="4"/>
          </p:cNvCxnSpPr>
          <p:nvPr/>
        </p:nvCxnSpPr>
        <p:spPr>
          <a:xfrm rot="16200000" flipV="1">
            <a:off x="1358211" y="2853419"/>
            <a:ext cx="605133" cy="87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37" idx="1"/>
            <a:endCxn id="15" idx="5"/>
          </p:cNvCxnSpPr>
          <p:nvPr/>
        </p:nvCxnSpPr>
        <p:spPr>
          <a:xfrm flipH="1" flipV="1">
            <a:off x="1697114" y="2538373"/>
            <a:ext cx="552769" cy="638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/>
          <p:cNvSpPr>
            <a:spLocks noChangeAspect="1"/>
          </p:cNvSpPr>
          <p:nvPr/>
        </p:nvSpPr>
        <p:spPr>
          <a:xfrm>
            <a:off x="3858537" y="101604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9" name="Oval 158"/>
          <p:cNvSpPr>
            <a:spLocks noChangeAspect="1"/>
          </p:cNvSpPr>
          <p:nvPr/>
        </p:nvSpPr>
        <p:spPr>
          <a:xfrm>
            <a:off x="3557972" y="1739458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0" name="Straight Connector 159"/>
          <p:cNvCxnSpPr>
            <a:stCxn id="159" idx="7"/>
            <a:endCxn id="158" idx="3"/>
          </p:cNvCxnSpPr>
          <p:nvPr/>
        </p:nvCxnSpPr>
        <p:spPr>
          <a:xfrm flipV="1">
            <a:off x="3656301" y="1114376"/>
            <a:ext cx="219107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59" idx="4"/>
            <a:endCxn id="162" idx="0"/>
          </p:cNvCxnSpPr>
          <p:nvPr/>
        </p:nvCxnSpPr>
        <p:spPr>
          <a:xfrm rot="5400000">
            <a:off x="3318364" y="2151866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>
            <a:spLocks noChangeAspect="1"/>
          </p:cNvSpPr>
          <p:nvPr/>
        </p:nvSpPr>
        <p:spPr>
          <a:xfrm>
            <a:off x="3557972" y="2449075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6" name="Oval 165"/>
          <p:cNvSpPr>
            <a:spLocks noChangeAspect="1"/>
          </p:cNvSpPr>
          <p:nvPr/>
        </p:nvSpPr>
        <p:spPr>
          <a:xfrm>
            <a:off x="4177228" y="1739458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8" name="Straight Connector 167"/>
          <p:cNvCxnSpPr>
            <a:stCxn id="166" idx="4"/>
            <a:endCxn id="188" idx="0"/>
          </p:cNvCxnSpPr>
          <p:nvPr/>
        </p:nvCxnSpPr>
        <p:spPr>
          <a:xfrm rot="5400000">
            <a:off x="3935238" y="2154248"/>
            <a:ext cx="59918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 187"/>
          <p:cNvSpPr>
            <a:spLocks noChangeAspect="1"/>
          </p:cNvSpPr>
          <p:nvPr/>
        </p:nvSpPr>
        <p:spPr>
          <a:xfrm>
            <a:off x="4177228" y="245383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90" name="Straight Connector 189"/>
          <p:cNvCxnSpPr>
            <a:stCxn id="166" idx="1"/>
            <a:endCxn id="158" idx="5"/>
          </p:cNvCxnSpPr>
          <p:nvPr/>
        </p:nvCxnSpPr>
        <p:spPr>
          <a:xfrm flipH="1" flipV="1">
            <a:off x="3956866" y="1114376"/>
            <a:ext cx="237233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283967" y="1151032"/>
            <a:ext cx="4895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All edges leaving the forest, 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from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even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vertices, are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tight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i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4292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Adjusting</a:t>
            </a:r>
            <a:r>
              <a:rPr lang="en-US" sz="4400" kern="0" dirty="0" smtClean="0">
                <a:solidFill>
                  <a:srgbClr val="0033CC"/>
                </a:solidFill>
              </a:rPr>
              <a:t> dual variables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cxnSp>
        <p:nvCxnSpPr>
          <p:cNvPr id="24" name="Straight Connector 23"/>
          <p:cNvCxnSpPr>
            <a:stCxn id="112" idx="4"/>
          </p:cNvCxnSpPr>
          <p:nvPr/>
        </p:nvCxnSpPr>
        <p:spPr>
          <a:xfrm>
            <a:off x="2837860" y="2560007"/>
            <a:ext cx="0" cy="39122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112" idx="5"/>
          </p:cNvCxnSpPr>
          <p:nvPr/>
        </p:nvCxnSpPr>
        <p:spPr>
          <a:xfrm>
            <a:off x="2878589" y="2543136"/>
            <a:ext cx="247335" cy="40809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12" idx="3"/>
          </p:cNvCxnSpPr>
          <p:nvPr/>
        </p:nvCxnSpPr>
        <p:spPr>
          <a:xfrm flipH="1">
            <a:off x="2553530" y="2543136"/>
            <a:ext cx="243601" cy="40809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162" idx="4"/>
          </p:cNvCxnSpPr>
          <p:nvPr/>
        </p:nvCxnSpPr>
        <p:spPr>
          <a:xfrm flipH="1">
            <a:off x="3614040" y="2564275"/>
            <a:ext cx="1532" cy="39493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62" idx="5"/>
          </p:cNvCxnSpPr>
          <p:nvPr/>
        </p:nvCxnSpPr>
        <p:spPr>
          <a:xfrm>
            <a:off x="3656301" y="2547404"/>
            <a:ext cx="245803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62" idx="3"/>
          </p:cNvCxnSpPr>
          <p:nvPr/>
        </p:nvCxnSpPr>
        <p:spPr>
          <a:xfrm flipH="1">
            <a:off x="3329711" y="2547404"/>
            <a:ext cx="245132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4" idx="2"/>
          </p:cNvCxnSpPr>
          <p:nvPr/>
        </p:nvCxnSpPr>
        <p:spPr>
          <a:xfrm flipH="1">
            <a:off x="1375838" y="1064616"/>
            <a:ext cx="835762" cy="38356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58" idx="6"/>
          </p:cNvCxnSpPr>
          <p:nvPr/>
        </p:nvCxnSpPr>
        <p:spPr>
          <a:xfrm>
            <a:off x="3973737" y="1073647"/>
            <a:ext cx="578560" cy="39694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>
            <a:spLocks noChangeAspect="1"/>
          </p:cNvSpPr>
          <p:nvPr/>
        </p:nvSpPr>
        <p:spPr>
          <a:xfrm>
            <a:off x="2240157" y="386855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6" name="Straight Connector 125"/>
          <p:cNvCxnSpPr>
            <a:stCxn id="124" idx="4"/>
          </p:cNvCxnSpPr>
          <p:nvPr/>
        </p:nvCxnSpPr>
        <p:spPr>
          <a:xfrm flipH="1">
            <a:off x="2296225" y="3983756"/>
            <a:ext cx="1532" cy="39493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24" idx="5"/>
          </p:cNvCxnSpPr>
          <p:nvPr/>
        </p:nvCxnSpPr>
        <p:spPr>
          <a:xfrm>
            <a:off x="2338486" y="3966885"/>
            <a:ext cx="245803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24" idx="3"/>
          </p:cNvCxnSpPr>
          <p:nvPr/>
        </p:nvCxnSpPr>
        <p:spPr>
          <a:xfrm flipH="1">
            <a:off x="2011896" y="3966885"/>
            <a:ext cx="245132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0" y="4896029"/>
            <a:ext cx="91477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All forest edges and </a:t>
            </a:r>
            <a:r>
              <a:rPr lang="en-US" sz="22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matched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edges are still </a:t>
            </a:r>
            <a:r>
              <a:rPr lang="en-US" sz="22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tight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-6696" y="5687536"/>
                <a:ext cx="904194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𝛿</m:t>
                    </m:r>
                    <m:r>
                      <a:rPr lang="en-US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  <a:sym typeface="Symbol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𝑦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𝑢</m:t>
                        </m:r>
                      </m:sub>
                    </m:sSub>
                    <m:r>
                      <a:rPr lang="en-US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=</m:t>
                    </m:r>
                    <m:r>
                      <a:rPr lang="en-US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0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 </m:t>
                    </m:r>
                  </m:oMath>
                </a14:m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  <a:sym typeface="Symbol"/>
                  </a:rPr>
                  <a:t>for every root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𝑢</m:t>
                    </m:r>
                  </m:oMath>
                </a14:m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  <a:sym typeface="Symbol"/>
                  </a:rPr>
                  <a:t> and we are done! (See next slide.)</a:t>
                </a:r>
                <a:endParaRPr lang="en-US" sz="2200" i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696" y="5687536"/>
                <a:ext cx="9041941" cy="430887"/>
              </a:xfrm>
              <a:prstGeom prst="rect">
                <a:avLst/>
              </a:prstGeom>
              <a:blipFill>
                <a:blip r:embed="rId2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10096" y="6089967"/>
                <a:ext cx="904194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𝛿</m:t>
                    </m:r>
                    <m:r>
                      <a:rPr lang="en-US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  <a:sym typeface="Symbol"/>
                  </a:rPr>
                  <a:t>, we have at least one new </a:t>
                </a:r>
                <a:r>
                  <a:rPr lang="en-US" sz="22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  <a:sym typeface="Symbol"/>
                  </a:rPr>
                  <a:t>tight</a:t>
                </a:r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  <a:sym typeface="Symbol"/>
                  </a:rPr>
                  <a:t> edge.</a:t>
                </a:r>
                <a:endParaRPr lang="en-US" sz="2200" i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" y="6089967"/>
                <a:ext cx="9041941" cy="430887"/>
              </a:xfrm>
              <a:prstGeom prst="rect">
                <a:avLst/>
              </a:prstGeom>
              <a:blipFill rotWithShape="0">
                <a:blip r:embed="rId18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/>
          <p:cNvSpPr txBox="1"/>
          <p:nvPr/>
        </p:nvSpPr>
        <p:spPr>
          <a:xfrm>
            <a:off x="7032" y="4535408"/>
            <a:ext cx="91477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Slacks of edges connecting two vertices in the forest are unchanged.</a:t>
            </a:r>
            <a:endParaRPr lang="en-US" sz="2200" i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7" name="Straight Connector 66"/>
          <p:cNvCxnSpPr>
            <a:stCxn id="137" idx="6"/>
          </p:cNvCxnSpPr>
          <p:nvPr/>
        </p:nvCxnSpPr>
        <p:spPr>
          <a:xfrm>
            <a:off x="2348212" y="3217977"/>
            <a:ext cx="561688" cy="453335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136" idx="7"/>
            <a:endCxn id="111" idx="3"/>
          </p:cNvCxnSpPr>
          <p:nvPr/>
        </p:nvCxnSpPr>
        <p:spPr>
          <a:xfrm rot="5400000" flipH="1" flipV="1">
            <a:off x="1650128" y="2598906"/>
            <a:ext cx="634112" cy="52257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2838" y="5256649"/>
                <a:ext cx="91477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</a:rPr>
                  <a:t>Slacks of edges leaving the forest from even vertices decrease by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𝛿</m:t>
                    </m:r>
                  </m:oMath>
                </a14:m>
                <a:r>
                  <a:rPr lang="en-US" sz="22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" y="5256649"/>
                <a:ext cx="9147744" cy="430887"/>
              </a:xfrm>
              <a:prstGeom prst="rect">
                <a:avLst/>
              </a:prstGeom>
              <a:blipFill>
                <a:blip r:embed="rId19"/>
                <a:stretch>
                  <a:fillRect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176011" y="2039368"/>
                <a:ext cx="48952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𝛿</m:t>
                    </m:r>
                  </m:oMath>
                </a14:m>
                <a:r>
                  <a:rPr lang="en-US" sz="24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𝑆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11" y="2039368"/>
                <a:ext cx="4895293" cy="461665"/>
              </a:xfrm>
              <a:prstGeom prst="rect">
                <a:avLst/>
              </a:prstGeom>
              <a:blipFill>
                <a:blip r:embed="rId20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4176011" y="2529119"/>
                <a:ext cx="48952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𝛿</m:t>
                    </m:r>
                  </m:oMath>
                </a14:m>
                <a:r>
                  <a:rPr lang="en-US" sz="24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11" y="2529119"/>
                <a:ext cx="4895293" cy="461665"/>
              </a:xfrm>
              <a:prstGeom prst="rect">
                <a:avLst/>
              </a:prstGeom>
              <a:blipFill>
                <a:blip r:embed="rId21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329174" y="3181639"/>
                <a:ext cx="2120824" cy="573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74" y="3181639"/>
                <a:ext cx="2120824" cy="573490"/>
              </a:xfrm>
              <a:prstGeom prst="rect">
                <a:avLst/>
              </a:prstGeom>
              <a:blipFill>
                <a:blip r:embed="rId2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374165" y="3072891"/>
                <a:ext cx="2407455" cy="79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min</m:t>
                              </m:r>
                            </m:e>
                            <m:li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𝑆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𝑣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∉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𝑇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165" y="3072891"/>
                <a:ext cx="2407455" cy="790986"/>
              </a:xfrm>
              <a:prstGeom prst="rect">
                <a:avLst/>
              </a:prstGeom>
              <a:blipFill>
                <a:blip r:embed="rId23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5115206" y="3926156"/>
                <a:ext cx="26695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206" y="3926156"/>
                <a:ext cx="2669583" cy="461665"/>
              </a:xfrm>
              <a:prstGeom prst="rect">
                <a:avLst/>
              </a:prstGeom>
              <a:blipFill>
                <a:blip r:embed="rId2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257828" y="2990784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828" y="2990784"/>
                <a:ext cx="704221" cy="4616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2764923" y="3673303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923" y="3673303"/>
                <a:ext cx="704221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98082" y="843073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843073"/>
                <a:ext cx="704221" cy="4616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98082" y="2270409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2270409"/>
                <a:ext cx="704221" cy="46166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98082" y="1552397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1552397"/>
                <a:ext cx="704221" cy="4616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1347754" y="1930989"/>
                <a:ext cx="3695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54" y="1930989"/>
                <a:ext cx="369514" cy="461665"/>
              </a:xfrm>
              <a:prstGeom prst="rect">
                <a:avLst/>
              </a:prstGeom>
              <a:blipFill>
                <a:blip r:embed="rId30"/>
                <a:stretch>
                  <a:fillRect l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1101170" y="2490983"/>
                <a:ext cx="3695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170" y="2490983"/>
                <a:ext cx="369514" cy="461665"/>
              </a:xfrm>
              <a:prstGeom prst="rect">
                <a:avLst/>
              </a:prstGeom>
              <a:blipFill>
                <a:blip r:embed="rId31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2088759" y="2668918"/>
                <a:ext cx="3695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759" y="2668918"/>
                <a:ext cx="369514" cy="461665"/>
              </a:xfrm>
              <a:prstGeom prst="rect">
                <a:avLst/>
              </a:prstGeom>
              <a:blipFill>
                <a:blip r:embed="rId32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98082" y="3692303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3692303"/>
                <a:ext cx="704221" cy="46166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98082" y="2982979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2982979"/>
                <a:ext cx="704221" cy="46166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19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7" grpId="0"/>
      <p:bldP spid="148" grpId="0"/>
      <p:bldP spid="62" grpId="0"/>
      <p:bldP spid="80" grpId="0"/>
      <p:bldP spid="68" grpId="0"/>
      <p:bldP spid="69" grpId="0"/>
      <p:bldP spid="70" grpId="0"/>
      <p:bldP spid="71" grpId="0"/>
      <p:bldP spid="73" grpId="0"/>
      <p:bldP spid="74" grpId="0"/>
      <p:bldP spid="77" grpId="0"/>
      <p:bldP spid="79" grpId="0"/>
      <p:bldP spid="82" grpId="0"/>
      <p:bldP spid="83" grpId="0"/>
      <p:bldP spid="90" grpId="0"/>
      <p:bldP spid="91" grpId="0"/>
      <p:bldP spid="92" grpId="0"/>
      <p:bldP spid="93" grpId="0"/>
      <p:bldP spid="9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>
            <a:spLocks noChangeAspect="1"/>
          </p:cNvSpPr>
          <p:nvPr/>
        </p:nvSpPr>
        <p:spPr>
          <a:xfrm>
            <a:off x="2211600" y="100701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598785" y="173042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" name="Straight Connector 7"/>
          <p:cNvCxnSpPr>
            <a:stCxn id="6" idx="7"/>
            <a:endCxn id="4" idx="3"/>
          </p:cNvCxnSpPr>
          <p:nvPr/>
        </p:nvCxnSpPr>
        <p:spPr>
          <a:xfrm flipV="1">
            <a:off x="1697114" y="1105345"/>
            <a:ext cx="531357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4"/>
            <a:endCxn id="15" idx="0"/>
          </p:cNvCxnSpPr>
          <p:nvPr/>
        </p:nvCxnSpPr>
        <p:spPr>
          <a:xfrm rot="5400000">
            <a:off x="1359177" y="2142835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1598785" y="2440044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211600" y="173042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2780260" y="173042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7" name="Straight Connector 26"/>
          <p:cNvCxnSpPr/>
          <p:nvPr/>
        </p:nvCxnSpPr>
        <p:spPr>
          <a:xfrm rot="16200000" flipH="1">
            <a:off x="1969610" y="2144846"/>
            <a:ext cx="599180" cy="74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7" idx="4"/>
            <a:endCxn id="112" idx="0"/>
          </p:cNvCxnSpPr>
          <p:nvPr/>
        </p:nvCxnSpPr>
        <p:spPr>
          <a:xfrm rot="5400000">
            <a:off x="2538270" y="2145217"/>
            <a:ext cx="59918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>
            <a:spLocks noChangeAspect="1"/>
          </p:cNvSpPr>
          <p:nvPr/>
        </p:nvSpPr>
        <p:spPr>
          <a:xfrm>
            <a:off x="2211600" y="244480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2780260" y="244480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6" name="Straight Connector 115"/>
          <p:cNvCxnSpPr>
            <a:stCxn id="16" idx="0"/>
            <a:endCxn id="4" idx="4"/>
          </p:cNvCxnSpPr>
          <p:nvPr/>
        </p:nvCxnSpPr>
        <p:spPr>
          <a:xfrm rot="5400000" flipH="1" flipV="1">
            <a:off x="1965095" y="1426322"/>
            <a:ext cx="60821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7" idx="1"/>
            <a:endCxn id="4" idx="5"/>
          </p:cNvCxnSpPr>
          <p:nvPr/>
        </p:nvCxnSpPr>
        <p:spPr>
          <a:xfrm flipH="1" flipV="1">
            <a:off x="2309929" y="1105345"/>
            <a:ext cx="487202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>
            <a:spLocks noChangeAspect="1"/>
          </p:cNvSpPr>
          <p:nvPr/>
        </p:nvSpPr>
        <p:spPr>
          <a:xfrm>
            <a:off x="1037692" y="316037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1" name="Straight Connector 130"/>
          <p:cNvCxnSpPr>
            <a:stCxn id="130" idx="7"/>
            <a:endCxn id="15" idx="3"/>
          </p:cNvCxnSpPr>
          <p:nvPr/>
        </p:nvCxnSpPr>
        <p:spPr>
          <a:xfrm flipV="1">
            <a:off x="1136021" y="2538373"/>
            <a:ext cx="479635" cy="638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130" idx="4"/>
            <a:endCxn id="133" idx="0"/>
          </p:cNvCxnSpPr>
          <p:nvPr/>
        </p:nvCxnSpPr>
        <p:spPr>
          <a:xfrm rot="5400000">
            <a:off x="798084" y="3572785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>
            <a:spLocks noChangeAspect="1"/>
          </p:cNvSpPr>
          <p:nvPr/>
        </p:nvSpPr>
        <p:spPr>
          <a:xfrm>
            <a:off x="1037692" y="3869994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1607569" y="316037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2233012" y="3160377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8" name="Straight Connector 137"/>
          <p:cNvCxnSpPr/>
          <p:nvPr/>
        </p:nvCxnSpPr>
        <p:spPr>
          <a:xfrm rot="16200000" flipH="1">
            <a:off x="1365579" y="3574796"/>
            <a:ext cx="599180" cy="74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7" idx="4"/>
            <a:endCxn id="124" idx="0"/>
          </p:cNvCxnSpPr>
          <p:nvPr/>
        </p:nvCxnSpPr>
        <p:spPr>
          <a:xfrm>
            <a:off x="2290612" y="3275577"/>
            <a:ext cx="7145" cy="592979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>
            <a:spLocks noChangeAspect="1"/>
          </p:cNvSpPr>
          <p:nvPr/>
        </p:nvSpPr>
        <p:spPr>
          <a:xfrm>
            <a:off x="1607569" y="387475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42" name="Straight Connector 141"/>
          <p:cNvCxnSpPr>
            <a:stCxn id="136" idx="0"/>
            <a:endCxn id="15" idx="4"/>
          </p:cNvCxnSpPr>
          <p:nvPr/>
        </p:nvCxnSpPr>
        <p:spPr>
          <a:xfrm rot="16200000" flipV="1">
            <a:off x="1358211" y="2853419"/>
            <a:ext cx="605133" cy="878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37" idx="1"/>
            <a:endCxn id="15" idx="5"/>
          </p:cNvCxnSpPr>
          <p:nvPr/>
        </p:nvCxnSpPr>
        <p:spPr>
          <a:xfrm flipH="1" flipV="1">
            <a:off x="1697114" y="2538373"/>
            <a:ext cx="552769" cy="63887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/>
          <p:cNvSpPr>
            <a:spLocks noChangeAspect="1"/>
          </p:cNvSpPr>
          <p:nvPr/>
        </p:nvSpPr>
        <p:spPr>
          <a:xfrm>
            <a:off x="3858537" y="1016047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9" name="Oval 158"/>
          <p:cNvSpPr>
            <a:spLocks noChangeAspect="1"/>
          </p:cNvSpPr>
          <p:nvPr/>
        </p:nvSpPr>
        <p:spPr>
          <a:xfrm>
            <a:off x="3557972" y="1739458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0" name="Straight Connector 159"/>
          <p:cNvCxnSpPr>
            <a:stCxn id="159" idx="7"/>
            <a:endCxn id="158" idx="3"/>
          </p:cNvCxnSpPr>
          <p:nvPr/>
        </p:nvCxnSpPr>
        <p:spPr>
          <a:xfrm flipV="1">
            <a:off x="3656301" y="1114376"/>
            <a:ext cx="219107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59" idx="4"/>
            <a:endCxn id="162" idx="0"/>
          </p:cNvCxnSpPr>
          <p:nvPr/>
        </p:nvCxnSpPr>
        <p:spPr>
          <a:xfrm rot="5400000">
            <a:off x="3318364" y="2151866"/>
            <a:ext cx="594417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>
            <a:spLocks noChangeAspect="1"/>
          </p:cNvSpPr>
          <p:nvPr/>
        </p:nvSpPr>
        <p:spPr>
          <a:xfrm>
            <a:off x="3557972" y="2449075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6" name="Oval 165"/>
          <p:cNvSpPr>
            <a:spLocks noChangeAspect="1"/>
          </p:cNvSpPr>
          <p:nvPr/>
        </p:nvSpPr>
        <p:spPr>
          <a:xfrm>
            <a:off x="4177228" y="1739458"/>
            <a:ext cx="115200" cy="115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8" name="Straight Connector 167"/>
          <p:cNvCxnSpPr>
            <a:stCxn id="166" idx="4"/>
            <a:endCxn id="188" idx="0"/>
          </p:cNvCxnSpPr>
          <p:nvPr/>
        </p:nvCxnSpPr>
        <p:spPr>
          <a:xfrm rot="5400000">
            <a:off x="3935238" y="2154248"/>
            <a:ext cx="599180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 187"/>
          <p:cNvSpPr>
            <a:spLocks noChangeAspect="1"/>
          </p:cNvSpPr>
          <p:nvPr/>
        </p:nvSpPr>
        <p:spPr>
          <a:xfrm>
            <a:off x="4177228" y="245383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90" name="Straight Connector 189"/>
          <p:cNvCxnSpPr>
            <a:stCxn id="166" idx="1"/>
            <a:endCxn id="158" idx="5"/>
          </p:cNvCxnSpPr>
          <p:nvPr/>
        </p:nvCxnSpPr>
        <p:spPr>
          <a:xfrm flipH="1" flipV="1">
            <a:off x="3956866" y="1114376"/>
            <a:ext cx="237233" cy="64195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283967" y="1151032"/>
            <a:ext cx="4895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All edges leaving the forest, 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from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even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vertices, are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tight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i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4292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Adjusting</a:t>
            </a:r>
            <a:r>
              <a:rPr lang="en-US" sz="4400" kern="0" dirty="0" smtClean="0">
                <a:solidFill>
                  <a:srgbClr val="0033CC"/>
                </a:solidFill>
              </a:rPr>
              <a:t> dual variables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cxnSp>
        <p:nvCxnSpPr>
          <p:cNvPr id="24" name="Straight Connector 23"/>
          <p:cNvCxnSpPr>
            <a:stCxn id="112" idx="4"/>
          </p:cNvCxnSpPr>
          <p:nvPr/>
        </p:nvCxnSpPr>
        <p:spPr>
          <a:xfrm>
            <a:off x="2837860" y="2560007"/>
            <a:ext cx="0" cy="39122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112" idx="5"/>
          </p:cNvCxnSpPr>
          <p:nvPr/>
        </p:nvCxnSpPr>
        <p:spPr>
          <a:xfrm>
            <a:off x="2878589" y="2543136"/>
            <a:ext cx="247335" cy="40809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12" idx="3"/>
          </p:cNvCxnSpPr>
          <p:nvPr/>
        </p:nvCxnSpPr>
        <p:spPr>
          <a:xfrm flipH="1">
            <a:off x="2553530" y="2543136"/>
            <a:ext cx="243601" cy="40809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162" idx="4"/>
          </p:cNvCxnSpPr>
          <p:nvPr/>
        </p:nvCxnSpPr>
        <p:spPr>
          <a:xfrm flipH="1">
            <a:off x="3614040" y="2564275"/>
            <a:ext cx="1532" cy="39493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62" idx="5"/>
          </p:cNvCxnSpPr>
          <p:nvPr/>
        </p:nvCxnSpPr>
        <p:spPr>
          <a:xfrm>
            <a:off x="3656301" y="2547404"/>
            <a:ext cx="245803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62" idx="3"/>
          </p:cNvCxnSpPr>
          <p:nvPr/>
        </p:nvCxnSpPr>
        <p:spPr>
          <a:xfrm flipH="1">
            <a:off x="3329711" y="2547404"/>
            <a:ext cx="245132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4" idx="2"/>
          </p:cNvCxnSpPr>
          <p:nvPr/>
        </p:nvCxnSpPr>
        <p:spPr>
          <a:xfrm flipH="1">
            <a:off x="1375838" y="1064616"/>
            <a:ext cx="835762" cy="38356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58" idx="6"/>
          </p:cNvCxnSpPr>
          <p:nvPr/>
        </p:nvCxnSpPr>
        <p:spPr>
          <a:xfrm>
            <a:off x="3973737" y="1073647"/>
            <a:ext cx="578560" cy="39694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>
            <a:spLocks noChangeAspect="1"/>
          </p:cNvSpPr>
          <p:nvPr/>
        </p:nvSpPr>
        <p:spPr>
          <a:xfrm>
            <a:off x="2240157" y="386855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6" name="Straight Connector 125"/>
          <p:cNvCxnSpPr>
            <a:stCxn id="124" idx="4"/>
          </p:cNvCxnSpPr>
          <p:nvPr/>
        </p:nvCxnSpPr>
        <p:spPr>
          <a:xfrm flipH="1">
            <a:off x="2296225" y="3983756"/>
            <a:ext cx="1532" cy="394936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24" idx="5"/>
          </p:cNvCxnSpPr>
          <p:nvPr/>
        </p:nvCxnSpPr>
        <p:spPr>
          <a:xfrm>
            <a:off x="2338486" y="3966885"/>
            <a:ext cx="245803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24" idx="3"/>
          </p:cNvCxnSpPr>
          <p:nvPr/>
        </p:nvCxnSpPr>
        <p:spPr>
          <a:xfrm flipH="1">
            <a:off x="2011896" y="3966885"/>
            <a:ext cx="245132" cy="41180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37" idx="6"/>
          </p:cNvCxnSpPr>
          <p:nvPr/>
        </p:nvCxnSpPr>
        <p:spPr>
          <a:xfrm>
            <a:off x="2348212" y="3217977"/>
            <a:ext cx="561688" cy="453335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136" idx="7"/>
            <a:endCxn id="111" idx="3"/>
          </p:cNvCxnSpPr>
          <p:nvPr/>
        </p:nvCxnSpPr>
        <p:spPr>
          <a:xfrm rot="5400000" flipH="1" flipV="1">
            <a:off x="1650128" y="2598906"/>
            <a:ext cx="634112" cy="52257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176011" y="2039368"/>
                <a:ext cx="48952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𝛿</m:t>
                    </m:r>
                  </m:oMath>
                </a14:m>
                <a:r>
                  <a:rPr lang="en-US" sz="24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𝑆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11" y="2039368"/>
                <a:ext cx="4895293" cy="461665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4176011" y="2529119"/>
                <a:ext cx="48952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𝛿</m:t>
                    </m:r>
                  </m:oMath>
                </a14:m>
                <a:r>
                  <a:rPr lang="en-US" sz="24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 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i="1" dirty="0" smtClean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</m:oMath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011" y="2529119"/>
                <a:ext cx="4895293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329174" y="3181639"/>
                <a:ext cx="2120824" cy="573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𝑆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74" y="3181639"/>
                <a:ext cx="2120824" cy="573490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374165" y="3072891"/>
                <a:ext cx="2407455" cy="79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min</m:t>
                              </m:r>
                            </m:e>
                            <m:li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𝑆</m:t>
                                        </m:r>
                                      </m:e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𝑣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∉</m:t>
                                        </m:r>
                                        <m:r>
                                          <a:rPr lang="en-US" sz="2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  <m:t>𝑇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165" y="3072891"/>
                <a:ext cx="2407455" cy="790986"/>
              </a:xfrm>
              <a:prstGeom prst="rect">
                <a:avLst/>
              </a:prstGeom>
              <a:blipFill>
                <a:blip r:embed="rId5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5115206" y="3926156"/>
                <a:ext cx="26695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206" y="3926156"/>
                <a:ext cx="2669583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257828" y="2990784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828" y="2990784"/>
                <a:ext cx="70422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2764923" y="3673303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923" y="3673303"/>
                <a:ext cx="70422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98082" y="843073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843073"/>
                <a:ext cx="70422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98082" y="2270409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2270409"/>
                <a:ext cx="70422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98082" y="1552397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1552397"/>
                <a:ext cx="70422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1347754" y="1930989"/>
                <a:ext cx="3695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54" y="1930989"/>
                <a:ext cx="369514" cy="461665"/>
              </a:xfrm>
              <a:prstGeom prst="rect">
                <a:avLst/>
              </a:prstGeom>
              <a:blipFill>
                <a:blip r:embed="rId12"/>
                <a:stretch>
                  <a:fillRect l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1101170" y="2490983"/>
                <a:ext cx="3695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170" y="2490983"/>
                <a:ext cx="369514" cy="461665"/>
              </a:xfrm>
              <a:prstGeom prst="rect">
                <a:avLst/>
              </a:prstGeom>
              <a:blipFill>
                <a:blip r:embed="rId13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2088759" y="2668918"/>
                <a:ext cx="3695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0</m:t>
                      </m:r>
                    </m:oMath>
                  </m:oMathPara>
                </a14:m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759" y="2668918"/>
                <a:ext cx="369514" cy="461665"/>
              </a:xfrm>
              <a:prstGeom prst="rect">
                <a:avLst/>
              </a:prstGeom>
              <a:blipFill>
                <a:blip r:embed="rId14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98082" y="3692303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3692303"/>
                <a:ext cx="704221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98082" y="2982979"/>
                <a:ext cx="704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𝛿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" y="2982979"/>
                <a:ext cx="704221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49554" y="5336870"/>
                <a:ext cx="90419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  <a:sym typeface="Symbol"/>
                  </a:rPr>
                  <a:t> is the joint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  <a:sym typeface="Symbol"/>
                      </a:rPr>
                      <m:t>𝑦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  <a:sym typeface="Symbol"/>
                  </a:rPr>
                  <a:t> value of the roots.</a:t>
                </a:r>
                <a:endParaRPr lang="en-US" sz="2400" i="1" baseline="-25000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4" y="5336870"/>
                <a:ext cx="9041941" cy="461665"/>
              </a:xfrm>
              <a:prstGeom prst="rect">
                <a:avLst/>
              </a:prstGeom>
              <a:blipFill>
                <a:blip r:embed="rId1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22074" y="4507053"/>
                <a:ext cx="9125670" cy="835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Lemma: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𝑆</m:t>
                    </m:r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are </a:t>
                </a:r>
                <a:r>
                  <a:rPr lang="en-US" sz="2400" dirty="0" smtClean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unmatched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b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</a:b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′′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𝑆</m:t>
                    </m:r>
                  </m:oMath>
                </a14:m>
                <a:r>
                  <a:rPr lang="en-US" sz="2400" b="0" dirty="0" smtClean="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0" dirty="0" smtClean="0">
                    <a:latin typeface="Times New Roman" pitchFamily="18" charset="0"/>
                    <a:cs typeface="Times New Roman" pitchFamily="18" charset="0"/>
                  </a:rPr>
                  <a:t>is </a:t>
                </a:r>
                <a:r>
                  <a:rPr lang="en-US" sz="2400" b="0" dirty="0" smtClean="0">
                    <a:solidFill>
                      <a:srgbClr val="00B050"/>
                    </a:solidFill>
                    <a:latin typeface="Times New Roman" pitchFamily="18" charset="0"/>
                    <a:cs typeface="Times New Roman" pitchFamily="18" charset="0"/>
                  </a:rPr>
                  <a:t>matched</a:t>
                </a:r>
                <a:r>
                  <a:rPr lang="en-US" sz="2400" b="0" dirty="0" smtClean="0">
                    <a:latin typeface="Times New Roman" pitchFamily="18" charset="0"/>
                    <a:cs typeface="Times New Roman" pitchFamily="18" charset="0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′′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400" b="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" y="4507053"/>
                <a:ext cx="9125670" cy="835485"/>
              </a:xfrm>
              <a:prstGeom prst="rect">
                <a:avLst/>
              </a:prstGeom>
              <a:blipFill>
                <a:blip r:embed="rId18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-2238" y="5853257"/>
            <a:ext cx="9041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Exercise: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Are the augmenting paths found 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by the algorithm of maximum weight?</a:t>
            </a:r>
            <a:endParaRPr lang="en-US" sz="2400" i="1" baseline="-250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81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5" grpId="0"/>
      <p:bldP spid="8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862" y="459789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primal expresses the SSSP problem as a </a:t>
            </a:r>
            <a:r>
              <a:rPr lang="en-US" sz="23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cost flow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problem.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16" y="507411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dual variables are </a:t>
            </a:r>
            <a:r>
              <a:rPr lang="en-US" sz="23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distances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(The dual is a maximization problem.)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-6696" y="75009"/>
            <a:ext cx="9154440" cy="12311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Linear Programming formulation of </a:t>
            </a:r>
            <a:b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Single Source Shortest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Paths</a:t>
            </a:r>
            <a:endParaRPr kumimoji="0" lang="en-GB" sz="36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802647" y="3083979"/>
                <a:ext cx="4714042" cy="1497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>
                  <a:lnSpc>
                    <a:spcPct val="125000"/>
                  </a:lnSpc>
                </a:pPr>
                <a:r>
                  <a:rPr lang="en-US" sz="2400" b="0" dirty="0" smtClean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max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sz="24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l" rtl="0">
                  <a:lnSpc>
                    <a:spcPct val="125000"/>
                  </a:lnSpc>
                </a:pPr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s.t.</a:t>
                </a:r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 ,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𝐸</m:t>
                    </m:r>
                  </m:oMath>
                </a14:m>
                <a:endParaRPr lang="en-US" sz="24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l" rtl="0">
                  <a:lnSpc>
                    <a:spcPct val="125000"/>
                  </a:lnSpc>
                </a:pPr>
                <a:r>
                  <a:rPr lang="en-US" sz="2400" b="0" dirty="0" smtClean="0">
                    <a:solidFill>
                      <a:schemeClr val="tx1"/>
                    </a:solidFill>
                    <a:cs typeface="Times New Roman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647" y="3083979"/>
                <a:ext cx="4714042" cy="1497589"/>
              </a:xfrm>
              <a:prstGeom prst="rect">
                <a:avLst/>
              </a:prstGeom>
              <a:blipFill>
                <a:blip r:embed="rId2"/>
                <a:stretch>
                  <a:fillRect l="-517" t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02647" y="1469725"/>
                <a:ext cx="6613384" cy="1538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>
                  <a:lnSpc>
                    <a:spcPct val="125000"/>
                  </a:lnSpc>
                </a:pPr>
                <a:r>
                  <a:rPr lang="en-US" sz="2400" b="0" dirty="0" smtClean="0">
                    <a:solidFill>
                      <a:schemeClr val="tx1"/>
                    </a:solidFill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min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𝑒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𝐸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𝑒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US" sz="2400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l" rtl="0">
                  <a:lnSpc>
                    <a:spcPct val="125000"/>
                  </a:lnSpc>
                </a:pPr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s.t.</a:t>
                </a:r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+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1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 ,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∖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24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algn="l" rtl="0">
                  <a:lnSpc>
                    <a:spcPct val="125000"/>
                  </a:lnSpc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0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 ,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𝐸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647" y="1469725"/>
                <a:ext cx="6613384" cy="1538498"/>
              </a:xfrm>
              <a:prstGeom prst="rect">
                <a:avLst/>
              </a:prstGeom>
              <a:blipFill>
                <a:blip r:embed="rId3"/>
                <a:stretch>
                  <a:fillRect l="-369" t="-35714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816500" y="2054308"/>
            <a:ext cx="644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796463" y="3571163"/>
            <a:ext cx="6848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-16" y="560106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Complementary slackness conditions: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16" y="6059543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3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,  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" y="6059543"/>
                <a:ext cx="9144000" cy="477888"/>
              </a:xfrm>
              <a:prstGeom prst="rect">
                <a:avLst/>
              </a:prstGeom>
              <a:blipFill>
                <a:blip r:embed="rId4"/>
                <a:stretch>
                  <a:fillRect t="-10256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02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9" grpId="0"/>
      <p:bldP spid="10" grpId="0"/>
      <p:bldP spid="2" grpId="0"/>
      <p:bldP spid="12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1971902" y="201019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1359087" y="2742529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" name="Straight Connector 3"/>
          <p:cNvCxnSpPr>
            <a:stCxn id="3" idx="7"/>
            <a:endCxn id="2" idx="3"/>
          </p:cNvCxnSpPr>
          <p:nvPr/>
        </p:nvCxnSpPr>
        <p:spPr>
          <a:xfrm flipV="1">
            <a:off x="1457416" y="2108527"/>
            <a:ext cx="531357" cy="650873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3" idx="4"/>
            <a:endCxn id="6" idx="0"/>
          </p:cNvCxnSpPr>
          <p:nvPr/>
        </p:nvCxnSpPr>
        <p:spPr>
          <a:xfrm>
            <a:off x="1416687" y="2857729"/>
            <a:ext cx="0" cy="585497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>
            <a:spLocks noChangeAspect="1"/>
          </p:cNvSpPr>
          <p:nvPr/>
        </p:nvSpPr>
        <p:spPr>
          <a:xfrm>
            <a:off x="1359087" y="344322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4" name="Straight Connector 13"/>
          <p:cNvCxnSpPr>
            <a:stCxn id="57" idx="0"/>
            <a:endCxn id="2" idx="5"/>
          </p:cNvCxnSpPr>
          <p:nvPr/>
        </p:nvCxnSpPr>
        <p:spPr>
          <a:xfrm flipH="1" flipV="1">
            <a:off x="2070231" y="2108527"/>
            <a:ext cx="468705" cy="634002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>
            <a:spLocks noChangeAspect="1"/>
          </p:cNvSpPr>
          <p:nvPr/>
        </p:nvSpPr>
        <p:spPr>
          <a:xfrm>
            <a:off x="797994" y="4163559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" name="Straight Connector 15"/>
          <p:cNvCxnSpPr>
            <a:stCxn id="15" idx="7"/>
            <a:endCxn id="6" idx="3"/>
          </p:cNvCxnSpPr>
          <p:nvPr/>
        </p:nvCxnSpPr>
        <p:spPr>
          <a:xfrm flipV="1">
            <a:off x="896323" y="3541555"/>
            <a:ext cx="479635" cy="638875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>
            <a:spLocks noChangeAspect="1"/>
          </p:cNvSpPr>
          <p:nvPr/>
        </p:nvSpPr>
        <p:spPr>
          <a:xfrm>
            <a:off x="1367871" y="4163559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993314" y="4163559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2" name="Straight Connector 21"/>
          <p:cNvCxnSpPr>
            <a:stCxn id="20" idx="4"/>
            <a:endCxn id="30" idx="0"/>
          </p:cNvCxnSpPr>
          <p:nvPr/>
        </p:nvCxnSpPr>
        <p:spPr>
          <a:xfrm>
            <a:off x="2050914" y="4278759"/>
            <a:ext cx="7145" cy="592979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0"/>
            <a:endCxn id="6" idx="4"/>
          </p:cNvCxnSpPr>
          <p:nvPr/>
        </p:nvCxnSpPr>
        <p:spPr>
          <a:xfrm rot="16200000" flipV="1">
            <a:off x="1118513" y="3856601"/>
            <a:ext cx="605133" cy="8784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" idx="1"/>
            <a:endCxn id="6" idx="5"/>
          </p:cNvCxnSpPr>
          <p:nvPr/>
        </p:nvCxnSpPr>
        <p:spPr>
          <a:xfrm flipH="1" flipV="1">
            <a:off x="1457416" y="3541555"/>
            <a:ext cx="552769" cy="638875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>
            <a:spLocks noChangeAspect="1"/>
          </p:cNvSpPr>
          <p:nvPr/>
        </p:nvSpPr>
        <p:spPr>
          <a:xfrm>
            <a:off x="2000459" y="487173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610553" y="4969138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553" y="4969138"/>
                <a:ext cx="369514" cy="430887"/>
              </a:xfrm>
              <a:prstGeom prst="rect">
                <a:avLst/>
              </a:prstGeom>
              <a:blipFill>
                <a:blip r:embed="rId2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 Box 3"/>
          <p:cNvSpPr txBox="1">
            <a:spLocks noChangeArrowheads="1"/>
          </p:cNvSpPr>
          <p:nvPr/>
        </p:nvSpPr>
        <p:spPr bwMode="auto">
          <a:xfrm>
            <a:off x="-6696" y="136564"/>
            <a:ext cx="9154440" cy="110799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Single Source Shortest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Paths</a:t>
            </a:r>
            <a:b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</a:b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as a 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Min Cost Flow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problem</a:t>
            </a:r>
            <a:endParaRPr kumimoji="0" lang="en-GB" sz="36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1702538" y="5530235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8" name="Straight Connector 47"/>
          <p:cNvCxnSpPr>
            <a:stCxn id="47" idx="7"/>
            <a:endCxn id="30" idx="3"/>
          </p:cNvCxnSpPr>
          <p:nvPr/>
        </p:nvCxnSpPr>
        <p:spPr>
          <a:xfrm flipV="1">
            <a:off x="1800867" y="4970067"/>
            <a:ext cx="216463" cy="57703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>
            <a:spLocks noChangeAspect="1"/>
          </p:cNvSpPr>
          <p:nvPr/>
        </p:nvSpPr>
        <p:spPr>
          <a:xfrm>
            <a:off x="2321794" y="5530235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4" name="Straight Connector 53"/>
          <p:cNvCxnSpPr>
            <a:stCxn id="51" idx="1"/>
            <a:endCxn id="30" idx="5"/>
          </p:cNvCxnSpPr>
          <p:nvPr/>
        </p:nvCxnSpPr>
        <p:spPr>
          <a:xfrm flipH="1" flipV="1">
            <a:off x="2098788" y="4970067"/>
            <a:ext cx="239877" cy="57703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>
            <a:spLocks noChangeAspect="1"/>
          </p:cNvSpPr>
          <p:nvPr/>
        </p:nvSpPr>
        <p:spPr>
          <a:xfrm>
            <a:off x="2481336" y="2742529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2183415" y="340994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9" name="Straight Connector 58"/>
          <p:cNvCxnSpPr>
            <a:stCxn id="58" idx="7"/>
            <a:endCxn id="57" idx="3"/>
          </p:cNvCxnSpPr>
          <p:nvPr/>
        </p:nvCxnSpPr>
        <p:spPr>
          <a:xfrm flipV="1">
            <a:off x="2281744" y="2840858"/>
            <a:ext cx="216463" cy="58595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>
            <a:spLocks noChangeAspect="1"/>
          </p:cNvSpPr>
          <p:nvPr/>
        </p:nvSpPr>
        <p:spPr>
          <a:xfrm>
            <a:off x="2802671" y="340994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1" name="Straight Connector 60"/>
          <p:cNvCxnSpPr>
            <a:stCxn id="60" idx="1"/>
            <a:endCxn id="57" idx="5"/>
          </p:cNvCxnSpPr>
          <p:nvPr/>
        </p:nvCxnSpPr>
        <p:spPr>
          <a:xfrm flipH="1" flipV="1">
            <a:off x="2579665" y="2840858"/>
            <a:ext cx="239877" cy="58595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281744" y="4982965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744" y="4982965"/>
                <a:ext cx="369514" cy="430887"/>
              </a:xfrm>
              <a:prstGeom prst="rect">
                <a:avLst/>
              </a:prstGeom>
              <a:blipFill>
                <a:blip r:embed="rId3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108514" y="4325487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3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514" y="4325487"/>
                <a:ext cx="369514" cy="430887"/>
              </a:xfrm>
              <a:prstGeom prst="rect">
                <a:avLst/>
              </a:prstGeom>
              <a:blipFill>
                <a:blip r:embed="rId4"/>
                <a:stretch>
                  <a:fillRect l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702398" y="3492054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4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398" y="3492054"/>
                <a:ext cx="369514" cy="430887"/>
              </a:xfrm>
              <a:prstGeom prst="rect">
                <a:avLst/>
              </a:prstGeom>
              <a:blipFill>
                <a:blip r:embed="rId5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158176" y="3727583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176" y="3727583"/>
                <a:ext cx="369514" cy="430887"/>
              </a:xfrm>
              <a:prstGeom prst="rect">
                <a:avLst/>
              </a:prstGeom>
              <a:blipFill>
                <a:blip r:embed="rId6"/>
                <a:stretch>
                  <a:fillRect l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14865" y="3587424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65" y="3587424"/>
                <a:ext cx="369514" cy="430887"/>
              </a:xfrm>
              <a:prstGeom prst="rect">
                <a:avLst/>
              </a:prstGeom>
              <a:blipFill>
                <a:blip r:embed="rId7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105346" y="2918159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7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346" y="2918159"/>
                <a:ext cx="369514" cy="430887"/>
              </a:xfrm>
              <a:prstGeom prst="rect">
                <a:avLst/>
              </a:prstGeom>
              <a:blipFill>
                <a:blip r:embed="rId8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1483071" y="2042091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8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071" y="2042091"/>
                <a:ext cx="369514" cy="430887"/>
              </a:xfrm>
              <a:prstGeom prst="rect">
                <a:avLst/>
              </a:prstGeom>
              <a:blipFill>
                <a:blip r:embed="rId9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070231" y="2880730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231" y="2880730"/>
                <a:ext cx="369514" cy="430887"/>
              </a:xfrm>
              <a:prstGeom prst="rect">
                <a:avLst/>
              </a:prstGeom>
              <a:blipFill>
                <a:blip r:embed="rId10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2802671" y="2880729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1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671" y="2880729"/>
                <a:ext cx="369514" cy="430887"/>
              </a:xfrm>
              <a:prstGeom prst="rect">
                <a:avLst/>
              </a:prstGeom>
              <a:blipFill>
                <a:blip r:embed="rId11"/>
                <a:stretch>
                  <a:fillRect l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2293271" y="2045370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b="0" i="0" dirty="0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3</m:t>
                      </m:r>
                    </m:oMath>
                  </m:oMathPara>
                </a14:m>
                <a:endParaRPr lang="en-US" sz="22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71" y="2045370"/>
                <a:ext cx="369514" cy="430887"/>
              </a:xfrm>
              <a:prstGeom prst="rect">
                <a:avLst/>
              </a:prstGeom>
              <a:blipFill>
                <a:blip r:embed="rId12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181383" y="1377461"/>
                <a:ext cx="45364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an edge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equal to the number of </a:t>
                </a:r>
                <a:r>
                  <a:rPr lang="en-US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root-leaf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paths 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participates in.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383" y="1377461"/>
                <a:ext cx="4536489" cy="1200329"/>
              </a:xfrm>
              <a:prstGeom prst="rect">
                <a:avLst/>
              </a:prstGeom>
              <a:blipFill>
                <a:blip r:embed="rId13"/>
                <a:stretch>
                  <a:fillRect t="-4061" r="-94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4122940" y="3936957"/>
                <a:ext cx="46533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</a:t>
                </a:r>
                <a:r>
                  <a:rPr lang="en-US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flow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equal to the </a:t>
                </a:r>
                <a:r>
                  <a:rPr lang="en-US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sum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lengths of the root-leaf paths in the tree.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940" y="3936957"/>
                <a:ext cx="4653375" cy="1200329"/>
              </a:xfrm>
              <a:prstGeom prst="rect">
                <a:avLst/>
              </a:prstGeom>
              <a:blipFill>
                <a:blip r:embed="rId14"/>
                <a:stretch>
                  <a:fillRect t="-49746" r="-131" b="-14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3760433" y="5192243"/>
                <a:ext cx="537838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are looking for a directed spanning tree rooted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minimizes this 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cost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433" y="5192243"/>
                <a:ext cx="5378389" cy="830997"/>
              </a:xfrm>
              <a:prstGeom prst="rect">
                <a:avLst/>
              </a:prstGeom>
              <a:blipFill>
                <a:blip r:embed="rId1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1894352" y="1528232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𝑠</m:t>
                      </m:r>
                    </m:oMath>
                  </m:oMathPara>
                </a14:m>
                <a:endParaRPr lang="en-US" sz="2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352" y="1528232"/>
                <a:ext cx="369514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4181383" y="2632747"/>
                <a:ext cx="4536489" cy="1249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24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</a:t>
                </a:r>
                <a:r>
                  <a:rPr lang="en-US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𝑒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+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𝑢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𝑒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into each vertex, other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1.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383" y="2632747"/>
                <a:ext cx="4536489" cy="1249253"/>
              </a:xfrm>
              <a:prstGeom prst="rect">
                <a:avLst/>
              </a:prstGeom>
              <a:blipFill>
                <a:blip r:embed="rId17"/>
                <a:stretch>
                  <a:fillRect l="-538" t="-18537" r="-403" b="-39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3753033" y="6078197"/>
            <a:ext cx="537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 that this is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MDST problem.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34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77" grpId="0"/>
      <p:bldP spid="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16240" y="5272604"/>
                <a:ext cx="79277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endParaRPr 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40" y="5272604"/>
                <a:ext cx="7927743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-6696" y="75009"/>
            <a:ext cx="9154440" cy="12311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Primal-Dual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algorithm for 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SSSP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/>
            </a:r>
            <a:b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(non-negative edge weights)</a:t>
            </a:r>
            <a:endParaRPr kumimoji="0" lang="en-GB" sz="36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225118" y="5748111"/>
                <a:ext cx="79277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118" y="5748111"/>
                <a:ext cx="7927743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463" y="5513782"/>
            <a:ext cx="555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Start with:</a:t>
            </a:r>
            <a:endParaRPr 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0120" y="1416228"/>
                <a:ext cx="9144000" cy="1532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>
                  <a:lnSpc>
                    <a:spcPct val="120000"/>
                  </a:lnSpc>
                </a:pP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Work with: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 an </a:t>
                </a:r>
                <a:r>
                  <a:rPr lang="en-US" sz="2600" i="1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integral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(infeasible) primal solution </a:t>
                </a:r>
                <a14:m>
                  <m:oMath xmlns:m="http://schemas.openxmlformats.org/officeDocument/2006/math">
                    <m:r>
                      <a:rPr lang="en-US" sz="26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i.e., a </a:t>
                </a:r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 tree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 A dual feasible solution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6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i.e., (lower bounds on) </a:t>
                </a:r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distances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0" y="1416228"/>
                <a:ext cx="9144000" cy="1532727"/>
              </a:xfrm>
              <a:prstGeom prst="rect">
                <a:avLst/>
              </a:prstGeom>
              <a:blipFill>
                <a:blip r:embed="rId4"/>
                <a:stretch>
                  <a:fillRect t="-794" b="-6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0256" y="3018229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complementary slackness:</a:t>
            </a:r>
            <a:endParaRPr lang="en-US" sz="2600" i="1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16" y="4166105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Satisfy more and more </a:t>
            </a:r>
            <a:r>
              <a:rPr lang="en-US" sz="2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primal constraints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until the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primal solution is feasible and hence also optimal.</a:t>
            </a:r>
            <a:r>
              <a:rPr lang="en-US" sz="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6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016" y="3485012"/>
                <a:ext cx="9144000" cy="510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, 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endParaRPr lang="en-US" sz="26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" y="3485012"/>
                <a:ext cx="9144000" cy="510011"/>
              </a:xfrm>
              <a:prstGeom prst="rect">
                <a:avLst/>
              </a:prstGeom>
              <a:blipFill>
                <a:blip r:embed="rId5"/>
                <a:stretch>
                  <a:fillRect t="-12048" b="-26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21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  <p:bldP spid="17" grpId="0"/>
      <p:bldP spid="18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22045-5F67-491E-BB82-F45F889CE585}" type="slidenum">
              <a:rPr lang="he-IL" smtClean="0"/>
              <a:pPr>
                <a:defRPr/>
              </a:pPr>
              <a:t>3</a:t>
            </a:fld>
            <a:endParaRPr lang="da-DK" dirty="0"/>
          </a:p>
        </p:txBody>
      </p:sp>
      <p:grpSp>
        <p:nvGrpSpPr>
          <p:cNvPr id="12" name="Group 56"/>
          <p:cNvGrpSpPr>
            <a:grpSpLocks noChangeAspect="1"/>
          </p:cNvGrpSpPr>
          <p:nvPr/>
        </p:nvGrpSpPr>
        <p:grpSpPr>
          <a:xfrm>
            <a:off x="2108329" y="1770274"/>
            <a:ext cx="4927342" cy="3711216"/>
            <a:chOff x="1220163" y="1458420"/>
            <a:chExt cx="6159178" cy="4639020"/>
          </a:xfrm>
        </p:grpSpPr>
        <p:cxnSp>
          <p:nvCxnSpPr>
            <p:cNvPr id="33" name="Straight Connector 32"/>
            <p:cNvCxnSpPr>
              <a:stCxn id="4" idx="5"/>
              <a:endCxn id="3" idx="1"/>
            </p:cNvCxnSpPr>
            <p:nvPr/>
          </p:nvCxnSpPr>
          <p:spPr bwMode="auto">
            <a:xfrm>
              <a:off x="1825361" y="2055143"/>
              <a:ext cx="1180185" cy="1547189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33CC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3" name="Straight Connector 42"/>
            <p:cNvCxnSpPr>
              <a:stCxn id="10" idx="3"/>
              <a:endCxn id="3" idx="7"/>
            </p:cNvCxnSpPr>
            <p:nvPr/>
          </p:nvCxnSpPr>
          <p:spPr bwMode="auto">
            <a:xfrm flipH="1">
              <a:off x="3148736" y="1631265"/>
              <a:ext cx="2294930" cy="1971066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6" name="Straight Connector 45"/>
            <p:cNvCxnSpPr>
              <a:stCxn id="8" idx="6"/>
              <a:endCxn id="9" idx="2"/>
            </p:cNvCxnSpPr>
            <p:nvPr/>
          </p:nvCxnSpPr>
          <p:spPr bwMode="auto">
            <a:xfrm>
              <a:off x="5082343" y="3276740"/>
              <a:ext cx="2094498" cy="95250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8" name="Straight Connector 87"/>
            <p:cNvCxnSpPr>
              <a:stCxn id="6" idx="2"/>
              <a:endCxn id="7" idx="6"/>
            </p:cNvCxnSpPr>
            <p:nvPr/>
          </p:nvCxnSpPr>
          <p:spPr bwMode="auto">
            <a:xfrm flipH="1">
              <a:off x="1422663" y="5134665"/>
              <a:ext cx="2502175" cy="861525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2" name="Straight Connector 91"/>
            <p:cNvCxnSpPr>
              <a:stCxn id="11" idx="2"/>
              <a:endCxn id="7" idx="5"/>
            </p:cNvCxnSpPr>
            <p:nvPr/>
          </p:nvCxnSpPr>
          <p:spPr bwMode="auto">
            <a:xfrm flipH="1">
              <a:off x="1393008" y="5996190"/>
              <a:ext cx="4237178" cy="71595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5" name="Straight Connector 94"/>
            <p:cNvCxnSpPr>
              <a:stCxn id="11" idx="7"/>
              <a:endCxn id="9" idx="4"/>
            </p:cNvCxnSpPr>
            <p:nvPr/>
          </p:nvCxnSpPr>
          <p:spPr bwMode="auto">
            <a:xfrm flipV="1">
              <a:off x="5803031" y="4330490"/>
              <a:ext cx="1475060" cy="1594105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33CC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</p:cxnSp>
        <p:sp>
          <p:nvSpPr>
            <p:cNvPr id="3" name="Oval 56"/>
            <p:cNvSpPr>
              <a:spLocks noChangeAspect="1" noChangeArrowheads="1"/>
            </p:cNvSpPr>
            <p:nvPr/>
          </p:nvSpPr>
          <p:spPr bwMode="auto">
            <a:xfrm>
              <a:off x="2975891" y="3572676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" name="Oval 56"/>
            <p:cNvSpPr>
              <a:spLocks noChangeAspect="1" noChangeArrowheads="1"/>
            </p:cNvSpPr>
            <p:nvPr/>
          </p:nvSpPr>
          <p:spPr bwMode="auto">
            <a:xfrm>
              <a:off x="1652516" y="1882298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Oval 56"/>
            <p:cNvSpPr>
              <a:spLocks noChangeAspect="1" noChangeArrowheads="1"/>
            </p:cNvSpPr>
            <p:nvPr/>
          </p:nvSpPr>
          <p:spPr bwMode="auto">
            <a:xfrm>
              <a:off x="3924838" y="5033415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Oval 56"/>
            <p:cNvSpPr>
              <a:spLocks noChangeAspect="1" noChangeArrowheads="1"/>
            </p:cNvSpPr>
            <p:nvPr/>
          </p:nvSpPr>
          <p:spPr bwMode="auto">
            <a:xfrm>
              <a:off x="1220163" y="589494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Oval 56"/>
            <p:cNvSpPr>
              <a:spLocks noChangeAspect="1" noChangeArrowheads="1"/>
            </p:cNvSpPr>
            <p:nvPr/>
          </p:nvSpPr>
          <p:spPr bwMode="auto">
            <a:xfrm>
              <a:off x="4879843" y="317549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Oval 56"/>
            <p:cNvSpPr>
              <a:spLocks noChangeAspect="1" noChangeArrowheads="1"/>
            </p:cNvSpPr>
            <p:nvPr/>
          </p:nvSpPr>
          <p:spPr bwMode="auto">
            <a:xfrm>
              <a:off x="7176841" y="412799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Oval 56"/>
            <p:cNvSpPr>
              <a:spLocks noChangeAspect="1" noChangeArrowheads="1"/>
            </p:cNvSpPr>
            <p:nvPr/>
          </p:nvSpPr>
          <p:spPr bwMode="auto">
            <a:xfrm>
              <a:off x="5414011" y="145842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Oval 56"/>
            <p:cNvSpPr>
              <a:spLocks noChangeAspect="1" noChangeArrowheads="1"/>
            </p:cNvSpPr>
            <p:nvPr/>
          </p:nvSpPr>
          <p:spPr bwMode="auto">
            <a:xfrm>
              <a:off x="5630186" y="5894940"/>
              <a:ext cx="202500" cy="202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1" name="Straight Connector 30"/>
            <p:cNvCxnSpPr>
              <a:stCxn id="4" idx="6"/>
              <a:endCxn id="10" idx="2"/>
            </p:cNvCxnSpPr>
            <p:nvPr/>
          </p:nvCxnSpPr>
          <p:spPr bwMode="auto">
            <a:xfrm flipV="1">
              <a:off x="1855016" y="1559670"/>
              <a:ext cx="3558995" cy="423878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8" name="Straight Connector 37"/>
            <p:cNvCxnSpPr>
              <a:stCxn id="4" idx="4"/>
              <a:endCxn id="7" idx="0"/>
            </p:cNvCxnSpPr>
            <p:nvPr/>
          </p:nvCxnSpPr>
          <p:spPr bwMode="auto">
            <a:xfrm flipH="1">
              <a:off x="1321413" y="2084798"/>
              <a:ext cx="432353" cy="3810143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</p:cxnSp>
        <p:cxnSp>
          <p:nvCxnSpPr>
            <p:cNvPr id="41" name="Straight Connector 40"/>
            <p:cNvCxnSpPr>
              <a:stCxn id="3" idx="3"/>
              <a:endCxn id="7" idx="7"/>
            </p:cNvCxnSpPr>
            <p:nvPr/>
          </p:nvCxnSpPr>
          <p:spPr bwMode="auto">
            <a:xfrm flipH="1">
              <a:off x="1393008" y="3745521"/>
              <a:ext cx="1612538" cy="217907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2" name="Straight Connector 41"/>
            <p:cNvCxnSpPr>
              <a:stCxn id="9" idx="3"/>
              <a:endCxn id="6" idx="6"/>
            </p:cNvCxnSpPr>
            <p:nvPr/>
          </p:nvCxnSpPr>
          <p:spPr bwMode="auto">
            <a:xfrm flipH="1">
              <a:off x="4127338" y="4300835"/>
              <a:ext cx="3079158" cy="83383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7" name="Straight Connector 46"/>
            <p:cNvCxnSpPr>
              <a:stCxn id="10" idx="5"/>
              <a:endCxn id="9" idx="1"/>
            </p:cNvCxnSpPr>
            <p:nvPr/>
          </p:nvCxnSpPr>
          <p:spPr bwMode="auto">
            <a:xfrm>
              <a:off x="5586856" y="1631265"/>
              <a:ext cx="1619640" cy="252638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8" name="Straight Connector 47"/>
            <p:cNvCxnSpPr>
              <a:stCxn id="8" idx="3"/>
              <a:endCxn id="6" idx="0"/>
            </p:cNvCxnSpPr>
            <p:nvPr/>
          </p:nvCxnSpPr>
          <p:spPr bwMode="auto">
            <a:xfrm flipH="1">
              <a:off x="4026088" y="3348335"/>
              <a:ext cx="883410" cy="168508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50" name="Straight Connector 49"/>
            <p:cNvCxnSpPr>
              <a:stCxn id="10" idx="4"/>
              <a:endCxn id="8" idx="0"/>
            </p:cNvCxnSpPr>
            <p:nvPr/>
          </p:nvCxnSpPr>
          <p:spPr bwMode="auto">
            <a:xfrm flipH="1">
              <a:off x="4981093" y="1660920"/>
              <a:ext cx="534168" cy="151457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sp>
        <p:nvSpPr>
          <p:cNvPr id="36" name="TextBox 35"/>
          <p:cNvSpPr txBox="1"/>
          <p:nvPr/>
        </p:nvSpPr>
        <p:spPr>
          <a:xfrm>
            <a:off x="2771800" y="2604752"/>
            <a:ext cx="4947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43808" y="4002522"/>
            <a:ext cx="494791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072295" y="5233786"/>
            <a:ext cx="42769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779912" y="1770274"/>
            <a:ext cx="517803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364088" y="4116920"/>
            <a:ext cx="564545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032184" y="2388728"/>
            <a:ext cx="564545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Rectangle 4"/>
          <p:cNvSpPr txBox="1">
            <a:spLocks noChangeArrowheads="1"/>
          </p:cNvSpPr>
          <p:nvPr/>
        </p:nvSpPr>
        <p:spPr bwMode="auto">
          <a:xfrm>
            <a:off x="8601" y="5764033"/>
            <a:ext cx="91440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6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An augmenting path that increases the </a:t>
            </a:r>
            <a:r>
              <a:rPr lang="en-US" sz="2600" i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size</a:t>
            </a:r>
            <a:r>
              <a:rPr lang="en-US" sz="26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of the </a:t>
            </a:r>
            <a:br>
              <a:rPr lang="en-US" sz="26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lang="en-US" sz="26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matching, but not the total </a:t>
            </a:r>
            <a:r>
              <a:rPr lang="en-US" sz="2600" i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weight</a:t>
            </a:r>
            <a:r>
              <a:rPr lang="en-US" sz="26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of the matching.</a:t>
            </a:r>
          </a:p>
        </p:txBody>
      </p:sp>
      <p:sp>
        <p:nvSpPr>
          <p:cNvPr id="49" name="Rectangle 4"/>
          <p:cNvSpPr txBox="1">
            <a:spLocks noChangeArrowheads="1"/>
          </p:cNvSpPr>
          <p:nvPr/>
        </p:nvSpPr>
        <p:spPr bwMode="auto">
          <a:xfrm>
            <a:off x="0" y="116632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kern="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Maximum</a:t>
            </a:r>
            <a:r>
              <a:rPr lang="en-US" kern="0" dirty="0" smtClean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0" dirty="0" smtClean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Weight</a:t>
            </a:r>
            <a:r>
              <a:rPr lang="en-US" kern="0" dirty="0" smtClean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 Matching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14101" y="3364803"/>
            <a:ext cx="533352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156176" y="4448919"/>
            <a:ext cx="495019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25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427984" y="3771050"/>
            <a:ext cx="513747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716518" y="2220467"/>
            <a:ext cx="513747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22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Rectangle 4"/>
          <p:cNvSpPr txBox="1">
            <a:spLocks noChangeArrowheads="1"/>
          </p:cNvSpPr>
          <p:nvPr/>
        </p:nvSpPr>
        <p:spPr bwMode="auto">
          <a:xfrm>
            <a:off x="-652" y="906178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Find a matching whose total weight is </a:t>
            </a:r>
            <a:r>
              <a:rPr lang="en-US" sz="2800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maximal</a:t>
            </a:r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77709" y="4763535"/>
            <a:ext cx="517803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647486" y="3302154"/>
            <a:ext cx="517803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12432" y="2553620"/>
            <a:ext cx="320148" cy="461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53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-6696" y="75009"/>
            <a:ext cx="9154440" cy="123110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Primal-Dual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algorithm for 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SSSP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/>
            </a:r>
            <a:b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(non-negative edge weights)</a:t>
            </a:r>
            <a:endParaRPr kumimoji="0" lang="en-GB" sz="36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2025170" y="186815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412355" y="2600481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" name="Straight Connector 12"/>
          <p:cNvCxnSpPr>
            <a:stCxn id="12" idx="7"/>
            <a:endCxn id="10" idx="3"/>
          </p:cNvCxnSpPr>
          <p:nvPr/>
        </p:nvCxnSpPr>
        <p:spPr>
          <a:xfrm flipV="1">
            <a:off x="1510684" y="1966479"/>
            <a:ext cx="531357" cy="650873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4"/>
            <a:endCxn id="21" idx="0"/>
          </p:cNvCxnSpPr>
          <p:nvPr/>
        </p:nvCxnSpPr>
        <p:spPr>
          <a:xfrm>
            <a:off x="1469955" y="2715681"/>
            <a:ext cx="0" cy="585497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>
            <a:spLocks noChangeAspect="1"/>
          </p:cNvSpPr>
          <p:nvPr/>
        </p:nvSpPr>
        <p:spPr>
          <a:xfrm>
            <a:off x="1412355" y="330117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2" name="Straight Connector 21"/>
          <p:cNvCxnSpPr>
            <a:stCxn id="37" idx="0"/>
            <a:endCxn id="10" idx="5"/>
          </p:cNvCxnSpPr>
          <p:nvPr/>
        </p:nvCxnSpPr>
        <p:spPr>
          <a:xfrm flipH="1" flipV="1">
            <a:off x="2123499" y="1966479"/>
            <a:ext cx="468705" cy="634002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>
            <a:spLocks noChangeAspect="1"/>
          </p:cNvSpPr>
          <p:nvPr/>
        </p:nvSpPr>
        <p:spPr>
          <a:xfrm>
            <a:off x="851262" y="4021511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4" name="Straight Connector 23"/>
          <p:cNvCxnSpPr>
            <a:stCxn id="23" idx="7"/>
            <a:endCxn id="21" idx="3"/>
          </p:cNvCxnSpPr>
          <p:nvPr/>
        </p:nvCxnSpPr>
        <p:spPr>
          <a:xfrm flipV="1">
            <a:off x="949591" y="3399507"/>
            <a:ext cx="479635" cy="638875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>
            <a:spLocks noChangeAspect="1"/>
          </p:cNvSpPr>
          <p:nvPr/>
        </p:nvSpPr>
        <p:spPr>
          <a:xfrm>
            <a:off x="1421139" y="4021511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2046582" y="4021511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7" name="Straight Connector 26"/>
          <p:cNvCxnSpPr>
            <a:stCxn id="26" idx="4"/>
            <a:endCxn id="31" idx="0"/>
          </p:cNvCxnSpPr>
          <p:nvPr/>
        </p:nvCxnSpPr>
        <p:spPr>
          <a:xfrm>
            <a:off x="2104182" y="4136711"/>
            <a:ext cx="7145" cy="59297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" idx="0"/>
            <a:endCxn id="21" idx="4"/>
          </p:cNvCxnSpPr>
          <p:nvPr/>
        </p:nvCxnSpPr>
        <p:spPr>
          <a:xfrm rot="16200000" flipV="1">
            <a:off x="1171781" y="3714553"/>
            <a:ext cx="605133" cy="8784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6" idx="1"/>
            <a:endCxn id="21" idx="5"/>
          </p:cNvCxnSpPr>
          <p:nvPr/>
        </p:nvCxnSpPr>
        <p:spPr>
          <a:xfrm flipH="1" flipV="1">
            <a:off x="1510684" y="3399507"/>
            <a:ext cx="552769" cy="638875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>
            <a:spLocks noChangeAspect="1"/>
          </p:cNvSpPr>
          <p:nvPr/>
        </p:nvSpPr>
        <p:spPr>
          <a:xfrm>
            <a:off x="2053727" y="4729690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2534604" y="2600481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2236683" y="326789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Connector 38"/>
          <p:cNvCxnSpPr>
            <a:stCxn id="38" idx="7"/>
            <a:endCxn id="37" idx="3"/>
          </p:cNvCxnSpPr>
          <p:nvPr/>
        </p:nvCxnSpPr>
        <p:spPr>
          <a:xfrm flipV="1">
            <a:off x="2335012" y="2698810"/>
            <a:ext cx="216463" cy="58595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>
            <a:spLocks noChangeAspect="1"/>
          </p:cNvSpPr>
          <p:nvPr/>
        </p:nvSpPr>
        <p:spPr>
          <a:xfrm>
            <a:off x="2855939" y="326789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1" name="Straight Connector 40"/>
          <p:cNvCxnSpPr>
            <a:stCxn id="40" idx="1"/>
            <a:endCxn id="37" idx="5"/>
          </p:cNvCxnSpPr>
          <p:nvPr/>
        </p:nvCxnSpPr>
        <p:spPr>
          <a:xfrm flipH="1" flipV="1">
            <a:off x="2632933" y="2698810"/>
            <a:ext cx="239877" cy="585959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947620" y="1386184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𝑠</m:t>
                      </m:r>
                    </m:oMath>
                  </m:oMathPara>
                </a14:m>
                <a:endParaRPr lang="en-US" sz="2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620" y="1386184"/>
                <a:ext cx="36951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3735595" y="1520205"/>
                <a:ext cx="4536489" cy="84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Edges in the tree are tight: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595" y="1520205"/>
                <a:ext cx="4536489" cy="847220"/>
              </a:xfrm>
              <a:prstGeom prst="rect">
                <a:avLst/>
              </a:prstGeom>
              <a:blipFill>
                <a:blip r:embed="rId3"/>
                <a:stretch>
                  <a:fillRect t="-5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579124" y="2968745"/>
                <a:ext cx="484943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tight edge </a:t>
                </a:r>
                <a:r>
                  <a:rPr lang="en-US" sz="23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leaving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tree: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124" y="2968745"/>
                <a:ext cx="4849430" cy="446276"/>
              </a:xfrm>
              <a:prstGeom prst="rect">
                <a:avLst/>
              </a:prstGeom>
              <a:blipFill>
                <a:blip r:embed="rId4"/>
                <a:stretch>
                  <a:fillRect l="-1256" t="-12329" r="-1131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3579124" y="2502563"/>
            <a:ext cx="484943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Grow step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579124" y="3387476"/>
                <a:ext cx="484943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the tree.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124" y="3387476"/>
                <a:ext cx="4849430" cy="446276"/>
              </a:xfrm>
              <a:prstGeom prst="rect">
                <a:avLst/>
              </a:prstGeom>
              <a:blipFill>
                <a:blip r:embed="rId5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579124" y="3806208"/>
                <a:ext cx="484943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 the flow on the</a:t>
                </a:r>
                <a:r>
                  <a:rPr lang="en-US" sz="23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sz="23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path by </a:t>
                </a:r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124" y="3806208"/>
                <a:ext cx="4849430" cy="446276"/>
              </a:xfrm>
              <a:prstGeom prst="rect">
                <a:avLst/>
              </a:prstGeom>
              <a:blipFill>
                <a:blip r:embed="rId6"/>
                <a:stretch>
                  <a:fillRect l="-251" t="-12162" r="-126" b="-25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3579124" y="4412748"/>
            <a:ext cx="484943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Dual adjustment step</a:t>
            </a:r>
            <a:endParaRPr lang="en-US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335046" y="4844335"/>
            <a:ext cx="533758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there are no tight edges leaving the tree: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335046" y="5275922"/>
                <a:ext cx="533758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046" y="5275922"/>
                <a:ext cx="5337587" cy="446276"/>
              </a:xfrm>
              <a:prstGeom prst="rect">
                <a:avLst/>
              </a:prstGeom>
              <a:blipFill>
                <a:blip r:embed="rId7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335046" y="5760777"/>
                <a:ext cx="5337587" cy="759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e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∉</m:t>
                                  </m:r>
                                  <m: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</m:eqAr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046" y="5760777"/>
                <a:ext cx="5337587" cy="759439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/>
          <p:cNvSpPr>
            <a:spLocks noChangeAspect="1"/>
          </p:cNvSpPr>
          <p:nvPr/>
        </p:nvSpPr>
        <p:spPr>
          <a:xfrm>
            <a:off x="1424893" y="474004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3" name="Straight Connector 62"/>
          <p:cNvCxnSpPr>
            <a:stCxn id="26" idx="3"/>
            <a:endCxn id="62" idx="6"/>
          </p:cNvCxnSpPr>
          <p:nvPr/>
        </p:nvCxnSpPr>
        <p:spPr>
          <a:xfrm flipH="1">
            <a:off x="1540093" y="4119840"/>
            <a:ext cx="523360" cy="67780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5" idx="4"/>
            <a:endCxn id="62" idx="0"/>
          </p:cNvCxnSpPr>
          <p:nvPr/>
        </p:nvCxnSpPr>
        <p:spPr>
          <a:xfrm>
            <a:off x="1478739" y="4136711"/>
            <a:ext cx="3754" cy="60333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65586" y="5591540"/>
            <a:ext cx="339793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Looks familiar?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65586" y="6036906"/>
            <a:ext cx="339793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Dijkstra</a:t>
            </a:r>
            <a:r>
              <a:rPr lang="en-US" sz="23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sz="23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822691" y="3321099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3" name="Straight Connector 72"/>
          <p:cNvCxnSpPr>
            <a:stCxn id="12" idx="3"/>
            <a:endCxn id="72" idx="7"/>
          </p:cNvCxnSpPr>
          <p:nvPr/>
        </p:nvCxnSpPr>
        <p:spPr>
          <a:xfrm flipH="1">
            <a:off x="921020" y="2698810"/>
            <a:ext cx="508206" cy="63916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>
            <a:spLocks noChangeAspect="1"/>
          </p:cNvSpPr>
          <p:nvPr/>
        </p:nvSpPr>
        <p:spPr>
          <a:xfrm>
            <a:off x="858202" y="4741523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1" name="Straight Connector 80"/>
          <p:cNvCxnSpPr>
            <a:stCxn id="23" idx="4"/>
            <a:endCxn id="80" idx="0"/>
          </p:cNvCxnSpPr>
          <p:nvPr/>
        </p:nvCxnSpPr>
        <p:spPr>
          <a:xfrm>
            <a:off x="908862" y="4136711"/>
            <a:ext cx="6940" cy="6048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2222690" y="3865220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𝑢</m:t>
                      </m:r>
                    </m:oMath>
                  </m:oMathPara>
                </a14:m>
                <a:endParaRPr lang="en-US" sz="2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90" y="3865220"/>
                <a:ext cx="369514" cy="430887"/>
              </a:xfrm>
              <a:prstGeom prst="rect">
                <a:avLst/>
              </a:prstGeom>
              <a:blipFill>
                <a:blip r:embed="rId9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2222690" y="4567718"/>
                <a:ext cx="3695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itchFamily="18" charset="0"/>
                        </a:rPr>
                        <m:t>𝑣</m:t>
                      </m:r>
                    </m:oMath>
                  </m:oMathPara>
                </a14:m>
                <a:endParaRPr lang="en-US" sz="2200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90" y="4567718"/>
                <a:ext cx="369514" cy="430887"/>
              </a:xfrm>
              <a:prstGeom prst="rect">
                <a:avLst/>
              </a:prstGeom>
              <a:blipFill>
                <a:blip r:embed="rId10"/>
                <a:stretch>
                  <a:fillRect l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Group 86"/>
          <p:cNvGrpSpPr/>
          <p:nvPr/>
        </p:nvGrpSpPr>
        <p:grpSpPr>
          <a:xfrm>
            <a:off x="1164398" y="4910325"/>
            <a:ext cx="1303371" cy="461665"/>
            <a:chOff x="1164398" y="4990227"/>
            <a:chExt cx="1303371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1164398" y="4990227"/>
                  <a:ext cx="7042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398" y="4990227"/>
                  <a:ext cx="704221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1763548" y="4990227"/>
                  <a:ext cx="7042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sz="2400" i="1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3548" y="4990227"/>
                  <a:ext cx="704221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5215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8" grpId="0"/>
      <p:bldP spid="69" grpId="0"/>
      <p:bldP spid="83" grpId="0"/>
      <p:bldP spid="8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5496" y="5157192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Enough to have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odd.</a:t>
                </a:r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5157192"/>
                <a:ext cx="9144000" cy="492443"/>
              </a:xfrm>
              <a:prstGeom prst="rect">
                <a:avLst/>
              </a:prstGeom>
              <a:blipFill rotWithShape="0">
                <a:blip r:embed="rId4"/>
                <a:stretch>
                  <a:fillRect t="-11111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016" y="5615662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has an </a:t>
            </a:r>
            <a:r>
              <a:rPr lang="en-US" sz="2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exponential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number of constraints.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36512" y="6074132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has an </a:t>
            </a:r>
            <a:r>
              <a:rPr lang="en-US" sz="2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exponential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number of variables.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-6696" y="-27384"/>
            <a:ext cx="9154440" cy="1169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Linear Programming formulation of the general</a:t>
            </a:r>
            <a:b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weighted matching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problem </a:t>
            </a:r>
            <a:r>
              <a:rPr lang="en-US" sz="3200" kern="0" dirty="0" smtClean="0">
                <a:solidFill>
                  <a:srgbClr val="663300"/>
                </a:solidFill>
                <a:latin typeface="+mj-lt"/>
                <a:ea typeface="ＭＳ Ｐゴシック" charset="-128"/>
                <a:cs typeface="Times New Roman" panose="02020603050405020304" pitchFamily="18" charset="0"/>
              </a:rPr>
              <a:t>[Edmonds (1965)]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j-lt"/>
              </a:rPr>
              <a:t> </a:t>
            </a:r>
            <a:endParaRPr kumimoji="0" lang="en-GB" sz="32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29" name="Picture 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299" y="3228599"/>
            <a:ext cx="7750451" cy="171256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3143" y="1413537"/>
            <a:ext cx="5414763" cy="1680443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833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3143" y="1413537"/>
            <a:ext cx="5414763" cy="1680443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299" y="3228599"/>
            <a:ext cx="7750451" cy="1712569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-15748" y="5088797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Correctness of formulation would follow from algorithm.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-15748" y="5555043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5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5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5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25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</a:t>
                </a:r>
                <a:r>
                  <a:rPr lang="en-US" sz="25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blossoms</a:t>
                </a:r>
                <a:r>
                  <a:rPr lang="en-US" sz="2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48" y="5555043"/>
                <a:ext cx="9144000" cy="492443"/>
              </a:xfrm>
              <a:prstGeom prst="rect">
                <a:avLst/>
              </a:prstGeom>
              <a:blipFill rotWithShape="0">
                <a:blip r:embed="rId6"/>
                <a:stretch>
                  <a:fillRect t="-9877" b="-24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-15748" y="6021288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 the similarity of dual with </a:t>
            </a:r>
            <a:r>
              <a:rPr lang="en-US" sz="25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 vertex cover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-6696" y="-27384"/>
            <a:ext cx="9154440" cy="1169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Linear Programming formulation of the general</a:t>
            </a:r>
            <a:b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weighted matching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problem </a:t>
            </a:r>
            <a:r>
              <a:rPr lang="en-US" sz="3200" kern="0" dirty="0" smtClean="0">
                <a:solidFill>
                  <a:srgbClr val="663300"/>
                </a:solidFill>
                <a:latin typeface="+mj-lt"/>
                <a:ea typeface="ＭＳ Ｐゴシック" charset="-128"/>
                <a:cs typeface="Times New Roman" panose="02020603050405020304" pitchFamily="18" charset="0"/>
              </a:rPr>
              <a:t>[Edmonds (1965)]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j-lt"/>
              </a:rPr>
              <a:t> </a:t>
            </a:r>
            <a:endParaRPr kumimoji="0" lang="en-GB" sz="32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558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33352"/>
            <a:ext cx="9154440" cy="1292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Primal-dual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method</a:t>
            </a:r>
            <a:b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The non-bipartite case</a:t>
            </a:r>
            <a:endParaRPr kumimoji="0" lang="en-GB" sz="4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059832" y="2352362"/>
                <a:ext cx="5868144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Dual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m:rPr>
                        <m:nor/>
                      </m:rPr>
                      <a:rPr lang="en-US" sz="26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/>
                </a:r>
                <a:b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A collection of (nested) </a:t>
                </a:r>
                <a:r>
                  <a:rPr lang="en-US" sz="26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blossoms</a:t>
                </a:r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6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dual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each </a:t>
                </a:r>
                <a:r>
                  <a:rPr lang="en-US" sz="26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blossom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2352362"/>
                <a:ext cx="5868144" cy="1292662"/>
              </a:xfrm>
              <a:prstGeom prst="rect">
                <a:avLst/>
              </a:prstGeom>
              <a:blipFill rotWithShape="0">
                <a:blip r:embed="rId3"/>
                <a:stretch>
                  <a:fillRect t="-4245" b="-10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47864" y="1704290"/>
                <a:ext cx="529208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matching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1704290"/>
                <a:ext cx="5292080" cy="492443"/>
              </a:xfrm>
              <a:prstGeom prst="rect">
                <a:avLst/>
              </a:prstGeom>
              <a:blipFill rotWithShape="0">
                <a:blip r:embed="rId4"/>
                <a:stretch>
                  <a:fillRect t="-12500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98540" y="2752472"/>
            <a:ext cx="29933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Dual solution: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3548" y="1704290"/>
            <a:ext cx="29833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Primal solution: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-15748" y="5141409"/>
                <a:ext cx="914400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26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blossom</a:t>
                </a:r>
                <a:r>
                  <a:rPr lang="en-US" sz="26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full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i.e.,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contains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)/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edges of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6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748" y="5141409"/>
                <a:ext cx="9144000" cy="892552"/>
              </a:xfrm>
              <a:prstGeom prst="rect">
                <a:avLst/>
              </a:prstGeom>
              <a:blipFill>
                <a:blip r:embed="rId5"/>
                <a:stretch>
                  <a:fillRect t="-6122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4155989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Slacks: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⊂</m:t>
                            </m:r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, 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sz="2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55989"/>
                <a:ext cx="9144000" cy="492443"/>
              </a:xfrm>
              <a:prstGeom prst="rect">
                <a:avLst/>
              </a:prstGeom>
              <a:blipFill>
                <a:blip r:embed="rId6"/>
                <a:stretch>
                  <a:fillRect t="-11111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3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33352"/>
            <a:ext cx="9154440" cy="1292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Primal-dual method</a:t>
            </a:r>
            <a:b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The non-bipartite case</a:t>
            </a:r>
            <a:endParaRPr kumimoji="0" lang="en-GB" sz="4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8540" y="2645936"/>
            <a:ext cx="29933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Dual solution: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3548" y="1651022"/>
            <a:ext cx="29833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Primal solution: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595476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Complementary slackness conditions: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00" y="5600853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maintain (1) and (3).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Makes progress towards (2).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059832" y="2245826"/>
                <a:ext cx="5868144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Dual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m:rPr>
                        <m:nor/>
                      </m:rPr>
                      <a:rPr lang="en-US" sz="26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/>
                </a:r>
                <a:b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A collection of (nested) </a:t>
                </a:r>
                <a:r>
                  <a:rPr lang="en-US" sz="26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blossoms</a:t>
                </a:r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26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dual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each </a:t>
                </a:r>
                <a:r>
                  <a:rPr lang="en-US" sz="26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blossom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2245826"/>
                <a:ext cx="5868144" cy="1292662"/>
              </a:xfrm>
              <a:prstGeom prst="rect">
                <a:avLst/>
              </a:prstGeom>
              <a:blipFill>
                <a:blip r:embed="rId2"/>
                <a:stretch>
                  <a:fillRect t="-4245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347864" y="1651022"/>
                <a:ext cx="529208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matching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1651022"/>
                <a:ext cx="5292080" cy="492443"/>
              </a:xfrm>
              <a:prstGeom prst="rect">
                <a:avLst/>
              </a:prstGeom>
              <a:blipFill>
                <a:blip r:embed="rId3"/>
                <a:stretch>
                  <a:fillRect t="-11111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0" y="4209641"/>
                <a:ext cx="9144000" cy="1280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m:rPr>
                                <m:brk m:alnAt="7"/>
                              </m:rP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m:rPr>
                                <m:brk m:alnAt="7"/>
                              </m:rP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sz="2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sz="2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⟹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⟹</m:t>
                            </m:r>
                          </m:e>
                          <m:e>
                            <m:r>
                              <a:rPr lang="en-US" sz="2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matched</m:t>
                            </m:r>
                          </m:e>
                        </m:mr>
                        <m:m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&gt;</m:t>
                            </m:r>
                            <m:r>
                              <a:rPr lang="en-US" sz="2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⟹</m:t>
                            </m:r>
                          </m:e>
                          <m:e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is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2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full</m:t>
                            </m:r>
                          </m:e>
                        </m:mr>
                      </m:m>
                    </m:oMath>
                  </m:oMathPara>
                </a14:m>
                <a:endParaRPr lang="en-US" sz="2600" b="0" dirty="0" smtClean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09641"/>
                <a:ext cx="9144000" cy="12804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50604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Correctness</a:t>
            </a:r>
            <a:endParaRPr kumimoji="0" lang="en-GB" sz="4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847165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 directly: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13715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algorithm terminates,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correctness follows from </a:t>
            </a:r>
            <a:r>
              <a:rPr lang="en-US" sz="26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weak duality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201998" y="2943786"/>
            <a:ext cx="4658508" cy="3595610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0" y="2219478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matching found and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 arbitrary matching</a:t>
                </a:r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19478"/>
                <a:ext cx="9144000" cy="492443"/>
              </a:xfrm>
              <a:prstGeom prst="rect">
                <a:avLst/>
              </a:prstGeom>
              <a:blipFill>
                <a:blip r:embed="rId5"/>
                <a:stretch>
                  <a:fillRect t="-11111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6064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More fun with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blossoms</a:t>
            </a:r>
            <a:endParaRPr kumimoji="0" lang="en-GB" sz="4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196752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cardinality case, after each augmentation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expanded all blossoms and started from scratch.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21" y="2178829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cannot do it here, as blossoms now have dual values.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21" y="2760797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Lemma: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blossom remains a blossom after an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augmentation, possibly with no stem.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21" y="3742874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thus start each phase with a collection of blossoms.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21" y="4324842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During a phase, new blossoms may be formed,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existing blossoms may be 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expanded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21" y="5306919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cardinality case, blossoms were always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21" y="5888885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Blossoms may now be added as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vertices.</a:t>
            </a:r>
            <a:endParaRPr lang="en-US" sz="26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/>
      <p:bldP spid="17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6064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effect of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an augmentation on a blossom</a:t>
            </a:r>
            <a:endParaRPr kumimoji="0" lang="en-GB" sz="3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122120" y="1700808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9" name="Straight Connector 18"/>
          <p:cNvCxnSpPr>
            <a:stCxn id="14" idx="2"/>
            <a:endCxn id="21" idx="6"/>
          </p:cNvCxnSpPr>
          <p:nvPr/>
        </p:nvCxnSpPr>
        <p:spPr>
          <a:xfrm flipH="1">
            <a:off x="3983075" y="2276872"/>
            <a:ext cx="412669" cy="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3867875" y="1799137"/>
            <a:ext cx="280260" cy="535335"/>
            <a:chOff x="3900115" y="1799137"/>
            <a:chExt cx="280260" cy="535335"/>
          </a:xfrm>
        </p:grpSpPr>
        <p:cxnSp>
          <p:nvCxnSpPr>
            <p:cNvPr id="20" name="Straight Connector 19"/>
            <p:cNvCxnSpPr>
              <a:stCxn id="21" idx="0"/>
              <a:endCxn id="10" idx="3"/>
            </p:cNvCxnSpPr>
            <p:nvPr/>
          </p:nvCxnSpPr>
          <p:spPr>
            <a:xfrm flipV="1">
              <a:off x="3957715" y="1799137"/>
              <a:ext cx="222660" cy="42013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900115" y="2219272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229593" y="1799137"/>
            <a:ext cx="281351" cy="535335"/>
            <a:chOff x="4261833" y="1799137"/>
            <a:chExt cx="281351" cy="53533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427984" y="2219272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7" name="Straight Connector 26"/>
            <p:cNvCxnSpPr>
              <a:stCxn id="14" idx="0"/>
              <a:endCxn id="10" idx="5"/>
            </p:cNvCxnSpPr>
            <p:nvPr/>
          </p:nvCxnSpPr>
          <p:spPr>
            <a:xfrm flipH="1" flipV="1">
              <a:off x="4261833" y="1799137"/>
              <a:ext cx="223751" cy="42013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/>
          <p:cNvCxnSpPr>
            <a:stCxn id="35" idx="2"/>
            <a:endCxn id="36" idx="6"/>
          </p:cNvCxnSpPr>
          <p:nvPr/>
        </p:nvCxnSpPr>
        <p:spPr>
          <a:xfrm flipH="1" flipV="1">
            <a:off x="3983075" y="2802757"/>
            <a:ext cx="412669" cy="1863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3867875" y="2334472"/>
            <a:ext cx="115200" cy="525885"/>
            <a:chOff x="3900115" y="2334472"/>
            <a:chExt cx="115200" cy="525885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3900115" y="274515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7" name="Straight Connector 36"/>
            <p:cNvCxnSpPr>
              <a:stCxn id="36" idx="0"/>
              <a:endCxn id="21" idx="4"/>
            </p:cNvCxnSpPr>
            <p:nvPr/>
          </p:nvCxnSpPr>
          <p:spPr>
            <a:xfrm flipV="1">
              <a:off x="3957715" y="2334472"/>
              <a:ext cx="9144" cy="41068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3272432" y="2802757"/>
            <a:ext cx="604587" cy="410219"/>
            <a:chOff x="3304672" y="2802757"/>
            <a:chExt cx="604587" cy="410219"/>
          </a:xfrm>
        </p:grpSpPr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3304672" y="3097776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6" name="Straight Connector 45"/>
            <p:cNvCxnSpPr>
              <a:stCxn id="45" idx="7"/>
              <a:endCxn id="36" idx="2"/>
            </p:cNvCxnSpPr>
            <p:nvPr/>
          </p:nvCxnSpPr>
          <p:spPr>
            <a:xfrm flipV="1">
              <a:off x="3403001" y="2802757"/>
              <a:ext cx="506258" cy="31189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val 48"/>
          <p:cNvSpPr/>
          <p:nvPr/>
        </p:nvSpPr>
        <p:spPr>
          <a:xfrm>
            <a:off x="3745213" y="1647850"/>
            <a:ext cx="857030" cy="887076"/>
          </a:xfrm>
          <a:prstGeom prst="ellipse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0" name="Oval 49"/>
          <p:cNvSpPr/>
          <p:nvPr/>
        </p:nvSpPr>
        <p:spPr>
          <a:xfrm>
            <a:off x="3603656" y="1556792"/>
            <a:ext cx="1152128" cy="1512168"/>
          </a:xfrm>
          <a:prstGeom prst="ellipse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59" name="Group 58"/>
          <p:cNvGrpSpPr/>
          <p:nvPr/>
        </p:nvGrpSpPr>
        <p:grpSpPr>
          <a:xfrm>
            <a:off x="4395744" y="2334472"/>
            <a:ext cx="115200" cy="527748"/>
            <a:chOff x="4427984" y="2334472"/>
            <a:chExt cx="115200" cy="527748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4427984" y="274702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56" name="Straight Connector 55"/>
            <p:cNvCxnSpPr>
              <a:stCxn id="35" idx="0"/>
              <a:endCxn id="14" idx="4"/>
            </p:cNvCxnSpPr>
            <p:nvPr/>
          </p:nvCxnSpPr>
          <p:spPr>
            <a:xfrm flipV="1">
              <a:off x="4485584" y="2334472"/>
              <a:ext cx="9144" cy="41254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1763688" y="3789040"/>
            <a:ext cx="1483352" cy="1656184"/>
            <a:chOff x="5320896" y="1709192"/>
            <a:chExt cx="1483352" cy="1656184"/>
          </a:xfrm>
        </p:grpSpPr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6170584" y="1853208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90" name="Straight Connector 89"/>
            <p:cNvCxnSpPr>
              <a:stCxn id="95" idx="2"/>
              <a:endCxn id="93" idx="6"/>
            </p:cNvCxnSpPr>
            <p:nvPr/>
          </p:nvCxnSpPr>
          <p:spPr>
            <a:xfrm flipH="1">
              <a:off x="6031539" y="2429272"/>
              <a:ext cx="412669" cy="0"/>
            </a:xfrm>
            <a:prstGeom prst="line">
              <a:avLst/>
            </a:prstGeom>
            <a:ln w="508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3" idx="0"/>
              <a:endCxn id="89" idx="3"/>
            </p:cNvCxnSpPr>
            <p:nvPr/>
          </p:nvCxnSpPr>
          <p:spPr>
            <a:xfrm flipV="1">
              <a:off x="5973939" y="1951537"/>
              <a:ext cx="213516" cy="420135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5916339" y="2371672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6444208" y="2371672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96" name="Straight Connector 95"/>
            <p:cNvCxnSpPr>
              <a:stCxn id="95" idx="0"/>
              <a:endCxn id="89" idx="5"/>
            </p:cNvCxnSpPr>
            <p:nvPr/>
          </p:nvCxnSpPr>
          <p:spPr>
            <a:xfrm flipH="1" flipV="1">
              <a:off x="6268913" y="1951537"/>
              <a:ext cx="232895" cy="42013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07" idx="2"/>
              <a:endCxn id="99" idx="6"/>
            </p:cNvCxnSpPr>
            <p:nvPr/>
          </p:nvCxnSpPr>
          <p:spPr>
            <a:xfrm flipH="1" flipV="1">
              <a:off x="6031539" y="2955157"/>
              <a:ext cx="412669" cy="1863"/>
            </a:xfrm>
            <a:prstGeom prst="line">
              <a:avLst/>
            </a:prstGeom>
            <a:ln w="508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>
              <a:spLocks noChangeAspect="1"/>
            </p:cNvSpPr>
            <p:nvPr/>
          </p:nvSpPr>
          <p:spPr>
            <a:xfrm>
              <a:off x="5916339" y="289755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00" name="Straight Connector 99"/>
            <p:cNvCxnSpPr>
              <a:stCxn id="99" idx="0"/>
              <a:endCxn id="93" idx="4"/>
            </p:cNvCxnSpPr>
            <p:nvPr/>
          </p:nvCxnSpPr>
          <p:spPr>
            <a:xfrm flipV="1">
              <a:off x="5973939" y="2486872"/>
              <a:ext cx="0" cy="41068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/>
            <p:cNvSpPr>
              <a:spLocks noChangeAspect="1"/>
            </p:cNvSpPr>
            <p:nvPr/>
          </p:nvSpPr>
          <p:spPr>
            <a:xfrm>
              <a:off x="5320896" y="3250176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03" name="Straight Connector 102"/>
            <p:cNvCxnSpPr>
              <a:stCxn id="102" idx="7"/>
              <a:endCxn id="99" idx="3"/>
            </p:cNvCxnSpPr>
            <p:nvPr/>
          </p:nvCxnSpPr>
          <p:spPr>
            <a:xfrm flipV="1">
              <a:off x="5419225" y="2995886"/>
              <a:ext cx="513985" cy="271161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/>
            <p:cNvSpPr/>
            <p:nvPr/>
          </p:nvSpPr>
          <p:spPr>
            <a:xfrm>
              <a:off x="5793677" y="1800250"/>
              <a:ext cx="857030" cy="887076"/>
            </a:xfrm>
            <a:prstGeom prst="ellipse">
              <a:avLst/>
            </a:prstGeom>
            <a:noFill/>
            <a:ln w="127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5" name="Oval 104"/>
            <p:cNvSpPr/>
            <p:nvPr/>
          </p:nvSpPr>
          <p:spPr>
            <a:xfrm>
              <a:off x="5652120" y="1709192"/>
              <a:ext cx="1152128" cy="1512168"/>
            </a:xfrm>
            <a:prstGeom prst="ellipse">
              <a:avLst/>
            </a:prstGeom>
            <a:noFill/>
            <a:ln w="127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6444208" y="289942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08" name="Straight Connector 107"/>
            <p:cNvCxnSpPr>
              <a:stCxn id="107" idx="0"/>
              <a:endCxn id="95" idx="4"/>
            </p:cNvCxnSpPr>
            <p:nvPr/>
          </p:nvCxnSpPr>
          <p:spPr>
            <a:xfrm flipV="1">
              <a:off x="6501808" y="2486872"/>
              <a:ext cx="0" cy="412548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4644008" y="3789040"/>
            <a:ext cx="1483352" cy="1656184"/>
            <a:chOff x="5320896" y="1709192"/>
            <a:chExt cx="1483352" cy="1656184"/>
          </a:xfrm>
        </p:grpSpPr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6170584" y="1853208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17" name="Straight Connector 116"/>
            <p:cNvCxnSpPr>
              <a:stCxn id="120" idx="2"/>
              <a:endCxn id="119" idx="6"/>
            </p:cNvCxnSpPr>
            <p:nvPr/>
          </p:nvCxnSpPr>
          <p:spPr>
            <a:xfrm flipH="1">
              <a:off x="6031539" y="2429272"/>
              <a:ext cx="41266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19" idx="0"/>
              <a:endCxn id="116" idx="3"/>
            </p:cNvCxnSpPr>
            <p:nvPr/>
          </p:nvCxnSpPr>
          <p:spPr>
            <a:xfrm flipV="1">
              <a:off x="5973939" y="1951537"/>
              <a:ext cx="213516" cy="420135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5916339" y="2371672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6444208" y="2371672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21" name="Straight Connector 120"/>
            <p:cNvCxnSpPr>
              <a:stCxn id="120" idx="0"/>
              <a:endCxn id="116" idx="5"/>
            </p:cNvCxnSpPr>
            <p:nvPr/>
          </p:nvCxnSpPr>
          <p:spPr>
            <a:xfrm flipH="1" flipV="1">
              <a:off x="6268913" y="1951537"/>
              <a:ext cx="232895" cy="42013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29" idx="2"/>
              <a:endCxn id="123" idx="6"/>
            </p:cNvCxnSpPr>
            <p:nvPr/>
          </p:nvCxnSpPr>
          <p:spPr>
            <a:xfrm flipH="1" flipV="1">
              <a:off x="6031539" y="2955157"/>
              <a:ext cx="412669" cy="186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/>
            <p:cNvSpPr>
              <a:spLocks noChangeAspect="1"/>
            </p:cNvSpPr>
            <p:nvPr/>
          </p:nvSpPr>
          <p:spPr>
            <a:xfrm>
              <a:off x="5916339" y="2897557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24" name="Straight Connector 123"/>
            <p:cNvCxnSpPr>
              <a:stCxn id="123" idx="0"/>
              <a:endCxn id="119" idx="4"/>
            </p:cNvCxnSpPr>
            <p:nvPr/>
          </p:nvCxnSpPr>
          <p:spPr>
            <a:xfrm flipV="1">
              <a:off x="5973939" y="2486872"/>
              <a:ext cx="0" cy="410685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5320896" y="3250176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26" name="Straight Connector 125"/>
            <p:cNvCxnSpPr>
              <a:stCxn id="125" idx="7"/>
              <a:endCxn id="123" idx="3"/>
            </p:cNvCxnSpPr>
            <p:nvPr/>
          </p:nvCxnSpPr>
          <p:spPr>
            <a:xfrm flipV="1">
              <a:off x="5419225" y="2995886"/>
              <a:ext cx="513985" cy="271161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/>
            <p:cNvSpPr/>
            <p:nvPr/>
          </p:nvSpPr>
          <p:spPr>
            <a:xfrm>
              <a:off x="5793677" y="1800250"/>
              <a:ext cx="857030" cy="887076"/>
            </a:xfrm>
            <a:prstGeom prst="ellipse">
              <a:avLst/>
            </a:prstGeom>
            <a:noFill/>
            <a:ln w="127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8" name="Oval 127"/>
            <p:cNvSpPr/>
            <p:nvPr/>
          </p:nvSpPr>
          <p:spPr>
            <a:xfrm>
              <a:off x="5652120" y="1709192"/>
              <a:ext cx="1152128" cy="1512168"/>
            </a:xfrm>
            <a:prstGeom prst="ellipse">
              <a:avLst/>
            </a:prstGeom>
            <a:noFill/>
            <a:ln w="127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9" name="Oval 128"/>
            <p:cNvSpPr>
              <a:spLocks noChangeAspect="1"/>
            </p:cNvSpPr>
            <p:nvPr/>
          </p:nvSpPr>
          <p:spPr>
            <a:xfrm>
              <a:off x="6444208" y="289942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30" name="Straight Connector 129"/>
            <p:cNvCxnSpPr>
              <a:stCxn id="129" idx="0"/>
              <a:endCxn id="120" idx="4"/>
            </p:cNvCxnSpPr>
            <p:nvPr/>
          </p:nvCxnSpPr>
          <p:spPr>
            <a:xfrm flipV="1">
              <a:off x="6501808" y="2486872"/>
              <a:ext cx="0" cy="412548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52171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alternating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forest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2754610" y="1056991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2" name="Straight Connector 61"/>
          <p:cNvCxnSpPr>
            <a:stCxn id="148" idx="0"/>
            <a:endCxn id="147" idx="3"/>
          </p:cNvCxnSpPr>
          <p:nvPr/>
        </p:nvCxnSpPr>
        <p:spPr>
          <a:xfrm flipV="1">
            <a:off x="2265412" y="1536540"/>
            <a:ext cx="310210" cy="47350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49" idx="4"/>
            <a:endCxn id="150" idx="0"/>
          </p:cNvCxnSpPr>
          <p:nvPr/>
        </p:nvCxnSpPr>
        <p:spPr>
          <a:xfrm>
            <a:off x="2265412" y="2564501"/>
            <a:ext cx="0" cy="345648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>
            <a:spLocks noChangeAspect="1"/>
          </p:cNvSpPr>
          <p:nvPr/>
        </p:nvSpPr>
        <p:spPr>
          <a:xfrm>
            <a:off x="2459872" y="994813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1919812" y="2855469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2999932" y="2855469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7" name="Oval 146"/>
          <p:cNvSpPr>
            <a:spLocks noChangeAspect="1"/>
          </p:cNvSpPr>
          <p:nvPr/>
        </p:nvSpPr>
        <p:spPr>
          <a:xfrm>
            <a:off x="2562969" y="1462793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0" name="Oval 109"/>
          <p:cNvSpPr>
            <a:spLocks noChangeAspect="1"/>
          </p:cNvSpPr>
          <p:nvPr/>
        </p:nvSpPr>
        <p:spPr>
          <a:xfrm>
            <a:off x="1919812" y="1925141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1" name="Oval 110"/>
          <p:cNvSpPr>
            <a:spLocks noChangeAspect="1"/>
          </p:cNvSpPr>
          <p:nvPr/>
        </p:nvSpPr>
        <p:spPr>
          <a:xfrm>
            <a:off x="2999932" y="1925141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8" name="Oval 147"/>
          <p:cNvSpPr>
            <a:spLocks noChangeAspect="1"/>
          </p:cNvSpPr>
          <p:nvPr/>
        </p:nvSpPr>
        <p:spPr>
          <a:xfrm>
            <a:off x="2222212" y="2010049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9" name="Oval 148"/>
          <p:cNvSpPr>
            <a:spLocks noChangeAspect="1"/>
          </p:cNvSpPr>
          <p:nvPr/>
        </p:nvSpPr>
        <p:spPr>
          <a:xfrm>
            <a:off x="2222212" y="2478101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0" name="Oval 149"/>
          <p:cNvSpPr>
            <a:spLocks noChangeAspect="1"/>
          </p:cNvSpPr>
          <p:nvPr/>
        </p:nvSpPr>
        <p:spPr>
          <a:xfrm>
            <a:off x="2222212" y="2910149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1" name="Oval 150"/>
          <p:cNvSpPr>
            <a:spLocks noChangeAspect="1"/>
          </p:cNvSpPr>
          <p:nvPr/>
        </p:nvSpPr>
        <p:spPr>
          <a:xfrm>
            <a:off x="3302332" y="2010049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2" name="Oval 151"/>
          <p:cNvSpPr>
            <a:spLocks noChangeAspect="1"/>
          </p:cNvSpPr>
          <p:nvPr/>
        </p:nvSpPr>
        <p:spPr>
          <a:xfrm>
            <a:off x="3302332" y="2910149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3" name="Oval 152"/>
          <p:cNvSpPr>
            <a:spLocks noChangeAspect="1"/>
          </p:cNvSpPr>
          <p:nvPr/>
        </p:nvSpPr>
        <p:spPr>
          <a:xfrm>
            <a:off x="3302332" y="2478101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4" name="Oval 163"/>
          <p:cNvSpPr>
            <a:spLocks noChangeAspect="1"/>
          </p:cNvSpPr>
          <p:nvPr/>
        </p:nvSpPr>
        <p:spPr>
          <a:xfrm>
            <a:off x="2971100" y="1462793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8" name="Straight Connector 167"/>
          <p:cNvCxnSpPr>
            <a:stCxn id="151" idx="0"/>
            <a:endCxn id="164" idx="5"/>
          </p:cNvCxnSpPr>
          <p:nvPr/>
        </p:nvCxnSpPr>
        <p:spPr>
          <a:xfrm flipH="1" flipV="1">
            <a:off x="3044847" y="1536540"/>
            <a:ext cx="300685" cy="47350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53" idx="4"/>
            <a:endCxn id="152" idx="0"/>
          </p:cNvCxnSpPr>
          <p:nvPr/>
        </p:nvCxnSpPr>
        <p:spPr>
          <a:xfrm>
            <a:off x="3345532" y="2564501"/>
            <a:ext cx="0" cy="345648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>
            <a:off x="1392096" y="3342197"/>
            <a:ext cx="743692" cy="1134800"/>
            <a:chOff x="1392096" y="3573016"/>
            <a:chExt cx="743692" cy="1134800"/>
          </a:xfrm>
        </p:grpSpPr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2049388" y="35730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2" name="Oval 141"/>
            <p:cNvSpPr>
              <a:spLocks noChangeAspect="1"/>
            </p:cNvSpPr>
            <p:nvPr/>
          </p:nvSpPr>
          <p:spPr>
            <a:xfrm>
              <a:off x="1392096" y="4016616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694496" y="407707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6" name="Straight Connector 175"/>
            <p:cNvCxnSpPr>
              <a:stCxn id="155" idx="0"/>
              <a:endCxn id="154" idx="3"/>
            </p:cNvCxnSpPr>
            <p:nvPr/>
          </p:nvCxnSpPr>
          <p:spPr>
            <a:xfrm flipV="1">
              <a:off x="1737696" y="3646763"/>
              <a:ext cx="324345" cy="43030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oup 222"/>
          <p:cNvGrpSpPr/>
          <p:nvPr/>
        </p:nvGrpSpPr>
        <p:grpSpPr>
          <a:xfrm>
            <a:off x="2409428" y="3342197"/>
            <a:ext cx="753988" cy="1134800"/>
            <a:chOff x="2409428" y="3573016"/>
            <a:chExt cx="753988" cy="1134800"/>
          </a:xfrm>
        </p:grpSpPr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2409428" y="35730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3" name="Oval 142"/>
            <p:cNvSpPr>
              <a:spLocks noChangeAspect="1"/>
            </p:cNvSpPr>
            <p:nvPr/>
          </p:nvSpPr>
          <p:spPr>
            <a:xfrm>
              <a:off x="2472216" y="4016616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0" name="Oval 159"/>
            <p:cNvSpPr>
              <a:spLocks noChangeAspect="1"/>
            </p:cNvSpPr>
            <p:nvPr/>
          </p:nvSpPr>
          <p:spPr>
            <a:xfrm>
              <a:off x="2769468" y="407707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9" name="Straight Connector 178"/>
            <p:cNvCxnSpPr>
              <a:stCxn id="160" idx="0"/>
              <a:endCxn id="156" idx="5"/>
            </p:cNvCxnSpPr>
            <p:nvPr/>
          </p:nvCxnSpPr>
          <p:spPr>
            <a:xfrm flipH="1" flipV="1">
              <a:off x="2483175" y="3646763"/>
              <a:ext cx="329493" cy="43030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oup 223"/>
          <p:cNvGrpSpPr/>
          <p:nvPr/>
        </p:nvGrpSpPr>
        <p:grpSpPr>
          <a:xfrm>
            <a:off x="1392096" y="4350309"/>
            <a:ext cx="691200" cy="1057016"/>
            <a:chOff x="1392096" y="4581128"/>
            <a:chExt cx="691200" cy="1057016"/>
          </a:xfrm>
        </p:grpSpPr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694496" y="50131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694496" y="458112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/>
            <p:cNvSpPr>
              <a:spLocks noChangeAspect="1"/>
            </p:cNvSpPr>
            <p:nvPr/>
          </p:nvSpPr>
          <p:spPr>
            <a:xfrm>
              <a:off x="1392096" y="4946944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4" name="Straight Connector 183"/>
            <p:cNvCxnSpPr>
              <a:stCxn id="158" idx="4"/>
              <a:endCxn id="157" idx="0"/>
            </p:cNvCxnSpPr>
            <p:nvPr/>
          </p:nvCxnSpPr>
          <p:spPr>
            <a:xfrm>
              <a:off x="1737696" y="4667528"/>
              <a:ext cx="0" cy="345648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oup 224"/>
          <p:cNvGrpSpPr/>
          <p:nvPr/>
        </p:nvGrpSpPr>
        <p:grpSpPr>
          <a:xfrm>
            <a:off x="2472216" y="4350309"/>
            <a:ext cx="691200" cy="1057016"/>
            <a:chOff x="2472216" y="4581128"/>
            <a:chExt cx="691200" cy="1057016"/>
          </a:xfrm>
        </p:grpSpPr>
        <p:sp>
          <p:nvSpPr>
            <p:cNvPr id="161" name="Oval 160"/>
            <p:cNvSpPr>
              <a:spLocks noChangeAspect="1"/>
            </p:cNvSpPr>
            <p:nvPr/>
          </p:nvSpPr>
          <p:spPr>
            <a:xfrm>
              <a:off x="2769468" y="50131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2769468" y="458112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0" name="Oval 139"/>
            <p:cNvSpPr>
              <a:spLocks noChangeAspect="1"/>
            </p:cNvSpPr>
            <p:nvPr/>
          </p:nvSpPr>
          <p:spPr>
            <a:xfrm>
              <a:off x="2472216" y="4946944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8" name="Straight Connector 187"/>
            <p:cNvCxnSpPr>
              <a:stCxn id="159" idx="4"/>
              <a:endCxn id="161" idx="0"/>
            </p:cNvCxnSpPr>
            <p:nvPr/>
          </p:nvCxnSpPr>
          <p:spPr>
            <a:xfrm>
              <a:off x="2812668" y="4667528"/>
              <a:ext cx="0" cy="345648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Oval 194"/>
          <p:cNvSpPr>
            <a:spLocks noChangeAspect="1"/>
          </p:cNvSpPr>
          <p:nvPr/>
        </p:nvSpPr>
        <p:spPr>
          <a:xfrm>
            <a:off x="5345410" y="1066516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96" name="Straight Connector 195"/>
          <p:cNvCxnSpPr>
            <a:stCxn id="204" idx="0"/>
            <a:endCxn id="201" idx="3"/>
          </p:cNvCxnSpPr>
          <p:nvPr/>
        </p:nvCxnSpPr>
        <p:spPr>
          <a:xfrm flipV="1">
            <a:off x="4856212" y="1546065"/>
            <a:ext cx="310210" cy="47350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205" idx="4"/>
            <a:endCxn id="206" idx="0"/>
          </p:cNvCxnSpPr>
          <p:nvPr/>
        </p:nvCxnSpPr>
        <p:spPr>
          <a:xfrm>
            <a:off x="4856212" y="2574026"/>
            <a:ext cx="0" cy="345648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>
            <a:spLocks noChangeAspect="1"/>
          </p:cNvSpPr>
          <p:nvPr/>
        </p:nvSpPr>
        <p:spPr>
          <a:xfrm>
            <a:off x="5050672" y="1004338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9" name="Oval 198"/>
          <p:cNvSpPr>
            <a:spLocks noChangeAspect="1"/>
          </p:cNvSpPr>
          <p:nvPr/>
        </p:nvSpPr>
        <p:spPr>
          <a:xfrm>
            <a:off x="4510612" y="2864994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0" name="Oval 199"/>
          <p:cNvSpPr>
            <a:spLocks noChangeAspect="1"/>
          </p:cNvSpPr>
          <p:nvPr/>
        </p:nvSpPr>
        <p:spPr>
          <a:xfrm>
            <a:off x="5590732" y="2864994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1" name="Oval 200"/>
          <p:cNvSpPr>
            <a:spLocks noChangeAspect="1"/>
          </p:cNvSpPr>
          <p:nvPr/>
        </p:nvSpPr>
        <p:spPr>
          <a:xfrm>
            <a:off x="5153769" y="1472318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2" name="Oval 201"/>
          <p:cNvSpPr>
            <a:spLocks noChangeAspect="1"/>
          </p:cNvSpPr>
          <p:nvPr/>
        </p:nvSpPr>
        <p:spPr>
          <a:xfrm>
            <a:off x="4510612" y="1934666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3" name="Oval 202"/>
          <p:cNvSpPr>
            <a:spLocks noChangeAspect="1"/>
          </p:cNvSpPr>
          <p:nvPr/>
        </p:nvSpPr>
        <p:spPr>
          <a:xfrm>
            <a:off x="5590732" y="1934666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4" name="Oval 203"/>
          <p:cNvSpPr>
            <a:spLocks noChangeAspect="1"/>
          </p:cNvSpPr>
          <p:nvPr/>
        </p:nvSpPr>
        <p:spPr>
          <a:xfrm>
            <a:off x="4813012" y="2019574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5" name="Oval 204"/>
          <p:cNvSpPr>
            <a:spLocks noChangeAspect="1"/>
          </p:cNvSpPr>
          <p:nvPr/>
        </p:nvSpPr>
        <p:spPr>
          <a:xfrm>
            <a:off x="4813012" y="2487626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6" name="Oval 205"/>
          <p:cNvSpPr>
            <a:spLocks noChangeAspect="1"/>
          </p:cNvSpPr>
          <p:nvPr/>
        </p:nvSpPr>
        <p:spPr>
          <a:xfrm>
            <a:off x="4813012" y="2919674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7" name="Oval 206"/>
          <p:cNvSpPr>
            <a:spLocks noChangeAspect="1"/>
          </p:cNvSpPr>
          <p:nvPr/>
        </p:nvSpPr>
        <p:spPr>
          <a:xfrm>
            <a:off x="5893132" y="2019574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8" name="Oval 207"/>
          <p:cNvSpPr>
            <a:spLocks noChangeAspect="1"/>
          </p:cNvSpPr>
          <p:nvPr/>
        </p:nvSpPr>
        <p:spPr>
          <a:xfrm>
            <a:off x="5893132" y="2919674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9" name="Oval 208"/>
          <p:cNvSpPr>
            <a:spLocks noChangeAspect="1"/>
          </p:cNvSpPr>
          <p:nvPr/>
        </p:nvSpPr>
        <p:spPr>
          <a:xfrm>
            <a:off x="5893132" y="2487626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2" name="Oval 211"/>
          <p:cNvSpPr>
            <a:spLocks noChangeAspect="1"/>
          </p:cNvSpPr>
          <p:nvPr/>
        </p:nvSpPr>
        <p:spPr>
          <a:xfrm>
            <a:off x="5561900" y="1472318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13" name="Straight Connector 212"/>
          <p:cNvCxnSpPr>
            <a:stCxn id="207" idx="0"/>
            <a:endCxn id="212" idx="5"/>
          </p:cNvCxnSpPr>
          <p:nvPr/>
        </p:nvCxnSpPr>
        <p:spPr>
          <a:xfrm flipH="1" flipV="1">
            <a:off x="5635647" y="1546065"/>
            <a:ext cx="300685" cy="47350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>
            <a:stCxn id="209" idx="4"/>
            <a:endCxn id="208" idx="0"/>
          </p:cNvCxnSpPr>
          <p:nvPr/>
        </p:nvCxnSpPr>
        <p:spPr>
          <a:xfrm>
            <a:off x="5936332" y="2574026"/>
            <a:ext cx="0" cy="345648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/>
          <p:cNvSpPr txBox="1"/>
          <p:nvPr/>
        </p:nvSpPr>
        <p:spPr>
          <a:xfrm>
            <a:off x="4230673" y="3792088"/>
            <a:ext cx="3914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vertices are </a:t>
            </a:r>
            <a:r>
              <a:rPr lang="en-US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blossoms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(Some nested, some trivial.)</a:t>
            </a:r>
            <a:endParaRPr lang="en-US" sz="24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3949685" y="4566074"/>
            <a:ext cx="4476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edges in the forest are </a:t>
            </a:r>
            <a:r>
              <a:rPr lang="en-US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tight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2982898" y="5744713"/>
            <a:ext cx="6410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there are no more </a:t>
            </a:r>
            <a:r>
              <a:rPr lang="en-US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tight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edges 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explore, 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dual variables.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3968735" y="4970728"/>
            <a:ext cx="4476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edges in </a:t>
            </a:r>
            <a:r>
              <a:rPr lang="en-US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blossoms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n-US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tight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 if they are not in the forest.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397279" y="3298044"/>
            <a:ext cx="1362465" cy="86400"/>
            <a:chOff x="3397279" y="3298044"/>
            <a:chExt cx="1362465" cy="86400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4673344" y="3298044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3397279" y="3298044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71" name="Straight Connector 70"/>
            <p:cNvCxnSpPr>
              <a:stCxn id="70" idx="6"/>
              <a:endCxn id="69" idx="2"/>
            </p:cNvCxnSpPr>
            <p:nvPr/>
          </p:nvCxnSpPr>
          <p:spPr>
            <a:xfrm>
              <a:off x="3483679" y="3341244"/>
              <a:ext cx="118966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1827764" y="5200369"/>
            <a:ext cx="927454" cy="86400"/>
            <a:chOff x="1827764" y="5200369"/>
            <a:chExt cx="927454" cy="86400"/>
          </a:xfrm>
        </p:grpSpPr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2668818" y="5200369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27764" y="5200369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82" name="Straight Connector 81"/>
            <p:cNvCxnSpPr>
              <a:stCxn id="81" idx="6"/>
              <a:endCxn id="80" idx="2"/>
            </p:cNvCxnSpPr>
            <p:nvPr/>
          </p:nvCxnSpPr>
          <p:spPr>
            <a:xfrm>
              <a:off x="1914164" y="5243569"/>
              <a:ext cx="75465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/>
      <p:bldP spid="216" grpId="0"/>
      <p:bldP spid="227" grpId="0"/>
      <p:bldP spid="22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302459"/>
            <a:ext cx="9154440" cy="1169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The Primal-dual method</a:t>
            </a:r>
            <a:b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</a:b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Initialization</a:t>
            </a:r>
            <a:endParaRPr kumimoji="0" lang="en-GB" sz="32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6071" y="2534326"/>
            <a:ext cx="328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Start with: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48183" y="1908702"/>
                <a:ext cx="205641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∅</m:t>
                      </m:r>
                    </m:oMath>
                  </m:oMathPara>
                </a14:m>
                <a:endParaRPr lang="en-US" sz="26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183" y="1908702"/>
                <a:ext cx="205641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936751" y="2451721"/>
                <a:ext cx="4479279" cy="657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b="0" dirty="0" smtClean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e>
                    </m:func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,   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endParaRPr lang="en-US" sz="26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751" y="2451721"/>
                <a:ext cx="4479279" cy="6572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5148183" y="3234857"/>
            <a:ext cx="20564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blossoms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212881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primal and dual constraints are satisfied.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78" y="4844676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Conditions (1) and (3) are satisfied vacuously.</a:t>
            </a:r>
          </a:p>
        </p:txBody>
      </p:sp>
    </p:spTree>
    <p:extLst>
      <p:ext uri="{BB962C8B-B14F-4D97-AF65-F5344CB8AC3E}">
        <p14:creationId xmlns:p14="http://schemas.microsoft.com/office/powerpoint/2010/main" val="393122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4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57200" y="6381328"/>
            <a:ext cx="2133600" cy="365125"/>
          </a:xfrm>
        </p:spPr>
        <p:txBody>
          <a:bodyPr/>
          <a:lstStyle/>
          <a:p>
            <a:pPr>
              <a:defRPr/>
            </a:pPr>
            <a:fld id="{71322045-5F67-491E-BB82-F45F889CE585}" type="slidenum">
              <a:rPr lang="he-IL" smtClean="0"/>
              <a:pPr>
                <a:defRPr/>
              </a:pPr>
              <a:t>4</a:t>
            </a:fld>
            <a:endParaRPr lang="da-DK" dirty="0"/>
          </a:p>
        </p:txBody>
      </p:sp>
      <p:sp>
        <p:nvSpPr>
          <p:cNvPr id="32" name="Rectangle 4"/>
          <p:cNvSpPr txBox="1">
            <a:spLocks noChangeArrowheads="1"/>
          </p:cNvSpPr>
          <p:nvPr/>
        </p:nvSpPr>
        <p:spPr bwMode="auto">
          <a:xfrm>
            <a:off x="-652" y="980728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The maximum matching problem in </a:t>
            </a:r>
            <a:r>
              <a:rPr lang="en-US" sz="2400" i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bipartite</a:t>
            </a:r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graphs </a:t>
            </a:r>
            <a:b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can be easily reduced to a </a:t>
            </a:r>
            <a:r>
              <a:rPr lang="en-US" sz="2400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min cost flow </a:t>
            </a:r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problem.</a:t>
            </a:r>
          </a:p>
        </p:txBody>
      </p:sp>
      <p:sp>
        <p:nvSpPr>
          <p:cNvPr id="35" name="Rectangle 4"/>
          <p:cNvSpPr txBox="1">
            <a:spLocks noChangeArrowheads="1"/>
          </p:cNvSpPr>
          <p:nvPr/>
        </p:nvSpPr>
        <p:spPr bwMode="auto">
          <a:xfrm>
            <a:off x="0" y="2705204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The problem in </a:t>
            </a:r>
            <a:r>
              <a:rPr lang="en-US" sz="2400" i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non-bipartite</a:t>
            </a:r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graphs is harder. </a:t>
            </a:r>
            <a:b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First polynomial time algorithm given by </a:t>
            </a:r>
            <a:r>
              <a:rPr lang="en-US" sz="2400" kern="0" dirty="0">
                <a:solidFill>
                  <a:srgbClr val="9933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[Edmonds (1965)]</a:t>
            </a:r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.</a:t>
            </a:r>
            <a:endParaRPr lang="en-US" sz="2400" kern="0" dirty="0">
              <a:solidFill>
                <a:schemeClr val="tx1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4"/>
              <p:cNvSpPr txBox="1">
                <a:spLocks noChangeArrowheads="1"/>
              </p:cNvSpPr>
              <p:nvPr/>
            </p:nvSpPr>
            <p:spPr bwMode="auto">
              <a:xfrm>
                <a:off x="0" y="1842966"/>
                <a:ext cx="9144000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 </a:t>
                </a:r>
                <a:r>
                  <a:rPr lang="en-US" sz="2400" i="1" kern="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bipartite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case, also known as the assignment problem,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can be solved in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𝑚𝑛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time </a:t>
                </a:r>
                <a:r>
                  <a:rPr lang="en-US" sz="2400" kern="0" dirty="0" smtClean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[Kuhn (1955)]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  <a:endParaRPr lang="en-US" sz="2400" kern="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842966"/>
                <a:ext cx="9144000" cy="830997"/>
              </a:xfrm>
              <a:prstGeom prst="rect">
                <a:avLst/>
              </a:prstGeom>
              <a:blipFill rotWithShape="0">
                <a:blip r:embed="rId2"/>
                <a:stretch>
                  <a:fillRect t="-5109" b="-160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4"/>
              <p:cNvSpPr txBox="1">
                <a:spLocks noChangeArrowheads="1"/>
              </p:cNvSpPr>
              <p:nvPr/>
            </p:nvSpPr>
            <p:spPr bwMode="auto">
              <a:xfrm>
                <a:off x="-364" y="3567442"/>
                <a:ext cx="9144000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𝑚𝑛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-time implementation of </a:t>
                </a:r>
                <a:b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Edmonds’ algorithm was given by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</a:t>
                </a:r>
                <a:r>
                  <a:rPr lang="en-US" sz="24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Gabow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(1990</a:t>
                </a:r>
                <a:r>
                  <a:rPr lang="en-US" sz="2400" kern="0" dirty="0" smtClean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) (2018)]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  <a:endParaRPr lang="en-US" sz="2400" kern="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364" y="3567442"/>
                <a:ext cx="9144000" cy="830997"/>
              </a:xfrm>
              <a:prstGeom prst="rect">
                <a:avLst/>
              </a:prstGeom>
              <a:blipFill>
                <a:blip r:embed="rId3"/>
                <a:stretch>
                  <a:fillRect t="-5109" b="-1605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4"/>
              <p:cNvSpPr txBox="1">
                <a:spLocks noChangeArrowheads="1"/>
              </p:cNvSpPr>
              <p:nvPr/>
            </p:nvSpPr>
            <p:spPr bwMode="auto">
              <a:xfrm>
                <a:off x="8601" y="4422787"/>
                <a:ext cx="9144000" cy="12141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𝑚</m:t>
                    </m:r>
                    <m:sSup>
                      <m:sSupPr>
                        <m:ctrlP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sz="2400" i="1" kern="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𝑛𝑁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-time algorithm for the </a:t>
                </a:r>
                <a:r>
                  <a:rPr lang="en-US" sz="2400" i="1" kern="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non-bipartite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case, 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where all weights are integers of absolute value at most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, 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given by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</a:t>
                </a:r>
                <a:r>
                  <a:rPr lang="en-US" sz="24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Gabow-Tarjan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(1991)] [</a:t>
                </a:r>
                <a:r>
                  <a:rPr lang="en-US" sz="24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Duan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-Pettie-Su (2014)]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  <a:endParaRPr lang="en-US" sz="2400" kern="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01" y="4422787"/>
                <a:ext cx="9144000" cy="1214115"/>
              </a:xfrm>
              <a:prstGeom prst="rect">
                <a:avLst/>
              </a:prstGeom>
              <a:blipFill rotWithShape="0">
                <a:blip r:embed="rId4"/>
                <a:stretch>
                  <a:fillRect t="-2513" b="-110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0" y="116632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kern="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Maximum</a:t>
            </a:r>
            <a:r>
              <a:rPr lang="en-US" kern="0" dirty="0" smtClean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0" dirty="0" smtClean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Weight</a:t>
            </a:r>
            <a:r>
              <a:rPr lang="en-US" kern="0" dirty="0" smtClean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"/>
              <p:cNvSpPr txBox="1">
                <a:spLocks noChangeArrowheads="1"/>
              </p:cNvSpPr>
              <p:nvPr/>
            </p:nvSpPr>
            <p:spPr bwMode="auto">
              <a:xfrm>
                <a:off x="2838" y="5661248"/>
                <a:ext cx="9144000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2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</m:t>
                    </m:r>
                    <m:sSup>
                      <m:sSupPr>
                        <m:ctrlP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pPr>
                      <m:e>
                        <m:r>
                          <a:rPr lang="en-US" sz="240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𝜀</m:t>
                        </m:r>
                      </m:e>
                      <m:sup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−</m:t>
                        </m:r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1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</m:t>
                    </m:r>
                    <m:sSup>
                      <m:sSupPr>
                        <m:ctrlP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pPr>
                      <m:e>
                        <m:r>
                          <a:rPr lang="en-US" sz="240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𝜀</m:t>
                        </m:r>
                      </m:e>
                      <m:sup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−</m:t>
                        </m:r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1</m:t>
                        </m:r>
                      </m:sup>
                    </m:sSup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-time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)</m:t>
                    </m:r>
                  </m:oMath>
                </a14:m>
                <a:r>
                  <a:rPr lang="en-US" sz="2400" i="1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-approximation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algorithm for 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 </a:t>
                </a:r>
                <a:r>
                  <a:rPr lang="en-US" sz="2400" i="1" kern="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non-bipartite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case given recently by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</a:t>
                </a:r>
                <a:r>
                  <a:rPr lang="en-US" sz="24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Duan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-Pettie (2014)]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38" y="5661248"/>
                <a:ext cx="9144000" cy="830997"/>
              </a:xfrm>
              <a:prstGeom prst="rect">
                <a:avLst/>
              </a:prstGeom>
              <a:blipFill rotWithShape="0">
                <a:blip r:embed="rId5"/>
                <a:stretch>
                  <a:fillRect t="-5882" b="-161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57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6" grpId="0"/>
      <p:bldP spid="37" grpId="0"/>
      <p:bldP spid="3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21202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Adjusting dual variables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1942120" y="1747045"/>
            <a:ext cx="115200" cy="115200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2" name="Straight Connector 61"/>
          <p:cNvCxnSpPr>
            <a:stCxn id="148" idx="0"/>
            <a:endCxn id="147" idx="3"/>
          </p:cNvCxnSpPr>
          <p:nvPr/>
        </p:nvCxnSpPr>
        <p:spPr>
          <a:xfrm flipV="1">
            <a:off x="1452922" y="2226594"/>
            <a:ext cx="310210" cy="47350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49" idx="4"/>
            <a:endCxn id="150" idx="0"/>
          </p:cNvCxnSpPr>
          <p:nvPr/>
        </p:nvCxnSpPr>
        <p:spPr>
          <a:xfrm>
            <a:off x="1452922" y="3254555"/>
            <a:ext cx="0" cy="345648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>
            <a:spLocks noChangeAspect="1"/>
          </p:cNvSpPr>
          <p:nvPr/>
        </p:nvSpPr>
        <p:spPr>
          <a:xfrm>
            <a:off x="1647382" y="1684867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1107322" y="3545523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2187442" y="3545523"/>
            <a:ext cx="691200" cy="69120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7" name="Oval 146"/>
          <p:cNvSpPr>
            <a:spLocks noChangeAspect="1"/>
          </p:cNvSpPr>
          <p:nvPr/>
        </p:nvSpPr>
        <p:spPr>
          <a:xfrm>
            <a:off x="1750479" y="215284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0" name="Oval 109"/>
          <p:cNvSpPr>
            <a:spLocks noChangeAspect="1"/>
          </p:cNvSpPr>
          <p:nvPr/>
        </p:nvSpPr>
        <p:spPr>
          <a:xfrm>
            <a:off x="1107322" y="2615195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1" name="Oval 110"/>
          <p:cNvSpPr>
            <a:spLocks noChangeAspect="1"/>
          </p:cNvSpPr>
          <p:nvPr/>
        </p:nvSpPr>
        <p:spPr>
          <a:xfrm>
            <a:off x="2187442" y="2615195"/>
            <a:ext cx="691200" cy="6912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8" name="Oval 147"/>
          <p:cNvSpPr>
            <a:spLocks noChangeAspect="1"/>
          </p:cNvSpPr>
          <p:nvPr/>
        </p:nvSpPr>
        <p:spPr>
          <a:xfrm>
            <a:off x="1409722" y="2700103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9" name="Oval 148"/>
          <p:cNvSpPr>
            <a:spLocks noChangeAspect="1"/>
          </p:cNvSpPr>
          <p:nvPr/>
        </p:nvSpPr>
        <p:spPr>
          <a:xfrm>
            <a:off x="1409722" y="3168155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0" name="Oval 149"/>
          <p:cNvSpPr>
            <a:spLocks noChangeAspect="1"/>
          </p:cNvSpPr>
          <p:nvPr/>
        </p:nvSpPr>
        <p:spPr>
          <a:xfrm>
            <a:off x="1409722" y="3600203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1" name="Oval 150"/>
          <p:cNvSpPr>
            <a:spLocks noChangeAspect="1"/>
          </p:cNvSpPr>
          <p:nvPr/>
        </p:nvSpPr>
        <p:spPr>
          <a:xfrm>
            <a:off x="2489842" y="2700103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2" name="Oval 151"/>
          <p:cNvSpPr>
            <a:spLocks noChangeAspect="1"/>
          </p:cNvSpPr>
          <p:nvPr/>
        </p:nvSpPr>
        <p:spPr>
          <a:xfrm>
            <a:off x="2489842" y="3600203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3" name="Oval 152"/>
          <p:cNvSpPr>
            <a:spLocks noChangeAspect="1"/>
          </p:cNvSpPr>
          <p:nvPr/>
        </p:nvSpPr>
        <p:spPr>
          <a:xfrm>
            <a:off x="2489842" y="3168155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4" name="Oval 163"/>
          <p:cNvSpPr>
            <a:spLocks noChangeAspect="1"/>
          </p:cNvSpPr>
          <p:nvPr/>
        </p:nvSpPr>
        <p:spPr>
          <a:xfrm>
            <a:off x="2158610" y="2152847"/>
            <a:ext cx="86400" cy="864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68" name="Straight Connector 167"/>
          <p:cNvCxnSpPr>
            <a:stCxn id="151" idx="0"/>
            <a:endCxn id="164" idx="5"/>
          </p:cNvCxnSpPr>
          <p:nvPr/>
        </p:nvCxnSpPr>
        <p:spPr>
          <a:xfrm flipH="1" flipV="1">
            <a:off x="2232357" y="2226594"/>
            <a:ext cx="300685" cy="47350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53" idx="4"/>
            <a:endCxn id="152" idx="0"/>
          </p:cNvCxnSpPr>
          <p:nvPr/>
        </p:nvCxnSpPr>
        <p:spPr>
          <a:xfrm>
            <a:off x="2533042" y="3254555"/>
            <a:ext cx="0" cy="345648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21"/>
          <p:cNvGrpSpPr/>
          <p:nvPr/>
        </p:nvGrpSpPr>
        <p:grpSpPr>
          <a:xfrm>
            <a:off x="579606" y="4032251"/>
            <a:ext cx="743692" cy="1134800"/>
            <a:chOff x="1392096" y="3573016"/>
            <a:chExt cx="743692" cy="1134800"/>
          </a:xfrm>
        </p:grpSpPr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2049388" y="35730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2" name="Oval 141"/>
            <p:cNvSpPr>
              <a:spLocks noChangeAspect="1"/>
            </p:cNvSpPr>
            <p:nvPr/>
          </p:nvSpPr>
          <p:spPr>
            <a:xfrm>
              <a:off x="1392096" y="4016616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694496" y="407707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6" name="Straight Connector 175"/>
            <p:cNvCxnSpPr>
              <a:stCxn id="155" idx="0"/>
              <a:endCxn id="154" idx="3"/>
            </p:cNvCxnSpPr>
            <p:nvPr/>
          </p:nvCxnSpPr>
          <p:spPr>
            <a:xfrm flipV="1">
              <a:off x="1737696" y="3646763"/>
              <a:ext cx="324345" cy="43030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22"/>
          <p:cNvGrpSpPr/>
          <p:nvPr/>
        </p:nvGrpSpPr>
        <p:grpSpPr>
          <a:xfrm>
            <a:off x="1596938" y="4032251"/>
            <a:ext cx="753988" cy="1134800"/>
            <a:chOff x="2409428" y="3573016"/>
            <a:chExt cx="753988" cy="1134800"/>
          </a:xfrm>
        </p:grpSpPr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2409428" y="35730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3" name="Oval 142"/>
            <p:cNvSpPr>
              <a:spLocks noChangeAspect="1"/>
            </p:cNvSpPr>
            <p:nvPr/>
          </p:nvSpPr>
          <p:spPr>
            <a:xfrm>
              <a:off x="2472216" y="4016616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0" name="Oval 159"/>
            <p:cNvSpPr>
              <a:spLocks noChangeAspect="1"/>
            </p:cNvSpPr>
            <p:nvPr/>
          </p:nvSpPr>
          <p:spPr>
            <a:xfrm>
              <a:off x="2769468" y="407707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79" name="Straight Connector 178"/>
            <p:cNvCxnSpPr>
              <a:stCxn id="160" idx="0"/>
              <a:endCxn id="156" idx="5"/>
            </p:cNvCxnSpPr>
            <p:nvPr/>
          </p:nvCxnSpPr>
          <p:spPr>
            <a:xfrm flipH="1" flipV="1">
              <a:off x="2483175" y="3646763"/>
              <a:ext cx="329493" cy="43030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23"/>
          <p:cNvGrpSpPr/>
          <p:nvPr/>
        </p:nvGrpSpPr>
        <p:grpSpPr>
          <a:xfrm>
            <a:off x="579606" y="5040363"/>
            <a:ext cx="691200" cy="1057016"/>
            <a:chOff x="1392096" y="4581128"/>
            <a:chExt cx="691200" cy="1057016"/>
          </a:xfrm>
        </p:grpSpPr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694496" y="50131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694496" y="458112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9" name="Oval 138"/>
            <p:cNvSpPr>
              <a:spLocks noChangeAspect="1"/>
            </p:cNvSpPr>
            <p:nvPr/>
          </p:nvSpPr>
          <p:spPr>
            <a:xfrm>
              <a:off x="1392096" y="4946944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4" name="Straight Connector 183"/>
            <p:cNvCxnSpPr>
              <a:stCxn id="158" idx="4"/>
              <a:endCxn id="157" idx="0"/>
            </p:cNvCxnSpPr>
            <p:nvPr/>
          </p:nvCxnSpPr>
          <p:spPr>
            <a:xfrm>
              <a:off x="1737696" y="4667528"/>
              <a:ext cx="0" cy="345648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224"/>
          <p:cNvGrpSpPr/>
          <p:nvPr/>
        </p:nvGrpSpPr>
        <p:grpSpPr>
          <a:xfrm>
            <a:off x="1659726" y="5040363"/>
            <a:ext cx="691200" cy="1057016"/>
            <a:chOff x="2472216" y="4581128"/>
            <a:chExt cx="691200" cy="1057016"/>
          </a:xfrm>
        </p:grpSpPr>
        <p:sp>
          <p:nvSpPr>
            <p:cNvPr id="161" name="Oval 160"/>
            <p:cNvSpPr>
              <a:spLocks noChangeAspect="1"/>
            </p:cNvSpPr>
            <p:nvPr/>
          </p:nvSpPr>
          <p:spPr>
            <a:xfrm>
              <a:off x="2769468" y="50131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2769468" y="458112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0" name="Oval 139"/>
            <p:cNvSpPr>
              <a:spLocks noChangeAspect="1"/>
            </p:cNvSpPr>
            <p:nvPr/>
          </p:nvSpPr>
          <p:spPr>
            <a:xfrm>
              <a:off x="2472216" y="4946944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8" name="Straight Connector 187"/>
            <p:cNvCxnSpPr>
              <a:stCxn id="159" idx="4"/>
              <a:endCxn id="161" idx="0"/>
            </p:cNvCxnSpPr>
            <p:nvPr/>
          </p:nvCxnSpPr>
          <p:spPr>
            <a:xfrm>
              <a:off x="2812668" y="4667528"/>
              <a:ext cx="0" cy="345648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/>
          <p:cNvSpPr txBox="1"/>
          <p:nvPr/>
        </p:nvSpPr>
        <p:spPr>
          <a:xfrm>
            <a:off x="3683892" y="1776634"/>
            <a:ext cx="4895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All edges leaving the forest, </a:t>
            </a:r>
            <a:br>
              <a:rPr lang="en-US" sz="23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from </a:t>
            </a:r>
            <a:r>
              <a:rPr lang="en-US" sz="2300" b="1" dirty="0" smtClean="0">
                <a:latin typeface="Times New Roman" pitchFamily="18" charset="0"/>
                <a:cs typeface="Times New Roman" pitchFamily="18" charset="0"/>
              </a:rPr>
              <a:t>even</a:t>
            </a:r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 vertices, are </a:t>
            </a:r>
            <a:r>
              <a:rPr lang="en-US" sz="2300" i="1" dirty="0" smtClean="0"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3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tight</a:t>
            </a:r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3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6" name="Picture 8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281526" y="5206505"/>
            <a:ext cx="2252223" cy="633974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83" name="Picture 8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3659639" y="5206505"/>
            <a:ext cx="1872880" cy="476316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80" name="Picture 7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4389995" y="4700778"/>
            <a:ext cx="3143349" cy="348625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0509" y="2735978"/>
            <a:ext cx="2762319" cy="318142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3" name="Picture 7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0509" y="3170317"/>
            <a:ext cx="2762318" cy="318142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/>
          <a:stretch>
            <a:fillRect/>
          </a:stretch>
        </p:blipFill>
        <p:spPr bwMode="auto">
          <a:xfrm>
            <a:off x="3644168" y="3604656"/>
            <a:ext cx="4635001" cy="348624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79" name="Picture 7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/>
          <a:stretch>
            <a:fillRect/>
          </a:stretch>
        </p:blipFill>
        <p:spPr bwMode="auto">
          <a:xfrm>
            <a:off x="3628290" y="4069477"/>
            <a:ext cx="4666757" cy="348577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82" name="Picture 8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/>
          <a:stretch>
            <a:fillRect/>
          </a:stretch>
        </p:blipFill>
        <p:spPr bwMode="auto">
          <a:xfrm>
            <a:off x="3247221" y="5834222"/>
            <a:ext cx="2697716" cy="761530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p:pic>
        <p:nvPicPr>
          <p:cNvPr id="85" name="Picture 8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/>
          <a:stretch>
            <a:fillRect/>
          </a:stretch>
        </p:blipFill>
        <p:spPr bwMode="auto">
          <a:xfrm>
            <a:off x="6391519" y="5834222"/>
            <a:ext cx="2032238" cy="634242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427693" y="859452"/>
                <a:ext cx="6636964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𝑆</m:t>
                    </m:r>
                  </m:oMath>
                </a14:m>
                <a:r>
                  <a:rPr lang="en-US" sz="2300" dirty="0" smtClean="0">
                    <a:latin typeface="Times New Roman" pitchFamily="18" charset="0"/>
                    <a:cs typeface="Times New Roman" pitchFamily="18" charset="0"/>
                  </a:rPr>
                  <a:t> – vertices contained in </a:t>
                </a:r>
                <a:r>
                  <a:rPr lang="en-US" sz="2300" b="1" dirty="0" smtClean="0">
                    <a:latin typeface="Times New Roman" pitchFamily="18" charset="0"/>
                    <a:cs typeface="Times New Roman" pitchFamily="18" charset="0"/>
                  </a:rPr>
                  <a:t>even</a:t>
                </a:r>
                <a:r>
                  <a:rPr lang="en-US" sz="2300" dirty="0" smtClean="0">
                    <a:latin typeface="Times New Roman" pitchFamily="18" charset="0"/>
                    <a:cs typeface="Times New Roman" pitchFamily="18" charset="0"/>
                  </a:rPr>
                  <a:t> blossoms (in the forest).</a:t>
                </a:r>
                <a:endParaRPr lang="en-US" sz="23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693" y="859452"/>
                <a:ext cx="6636964" cy="446276"/>
              </a:xfrm>
              <a:prstGeom prst="rect">
                <a:avLst/>
              </a:prstGeom>
              <a:blipFill>
                <a:blip r:embed="rId20"/>
                <a:stretch>
                  <a:fillRect t="-12329" r="-918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2416677" y="1249596"/>
                <a:ext cx="6658996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𝑇</m:t>
                    </m:r>
                  </m:oMath>
                </a14:m>
                <a:r>
                  <a:rPr lang="en-US" sz="2300" dirty="0" smtClean="0">
                    <a:latin typeface="Times New Roman" pitchFamily="18" charset="0"/>
                    <a:cs typeface="Times New Roman" pitchFamily="18" charset="0"/>
                  </a:rPr>
                  <a:t> – vertices contained in </a:t>
                </a:r>
                <a:r>
                  <a:rPr lang="en-US" sz="2300" b="1" dirty="0" smtClean="0">
                    <a:latin typeface="Times New Roman" pitchFamily="18" charset="0"/>
                    <a:cs typeface="Times New Roman" pitchFamily="18" charset="0"/>
                  </a:rPr>
                  <a:t>odd</a:t>
                </a:r>
                <a:r>
                  <a:rPr lang="en-US" sz="2300" dirty="0" smtClean="0">
                    <a:latin typeface="Times New Roman" pitchFamily="18" charset="0"/>
                    <a:cs typeface="Times New Roman" pitchFamily="18" charset="0"/>
                  </a:rPr>
                  <a:t> blossoms (in the forest).</a:t>
                </a:r>
                <a:endParaRPr lang="en-US" sz="23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677" y="1249596"/>
                <a:ext cx="6658996" cy="446276"/>
              </a:xfrm>
              <a:prstGeom prst="rect">
                <a:avLst/>
              </a:prstGeom>
              <a:blipFill>
                <a:blip r:embed="rId21"/>
                <a:stretch>
                  <a:fillRect t="-12329" r="-91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1" grpId="0"/>
      <p:bldP spid="5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7969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Changes in slacks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60" name="Picture 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602474" y="1671462"/>
            <a:ext cx="5936101" cy="3650788"/>
          </a:xfrm>
          <a:prstGeom prst="rect">
            <a:avLst/>
          </a:prstGeom>
          <a:gradFill flip="none" rotWithShape="1">
            <a:gsLst>
              <a:gs pos="0">
                <a:srgbClr val="0064C8"/>
              </a:gs>
              <a:gs pos="100000">
                <a:srgbClr val="FFFFFF"/>
              </a:gs>
            </a:gsLst>
            <a:lin ang="5400000" scaled="1"/>
            <a:tileRect/>
          </a:gradFill>
          <a:ln/>
          <a:effectLst/>
        </p:spPr>
      </p:pic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3"/>
              <p:cNvSpPr txBox="1">
                <a:spLocks noChangeArrowheads="1"/>
              </p:cNvSpPr>
              <p:nvPr/>
            </p:nvSpPr>
            <p:spPr bwMode="auto">
              <a:xfrm>
                <a:off x="-6696" y="483892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:r>
                  <a:rPr kumimoji="0" lang="he-IL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</a:rPr>
                  <a:t>Case 1:</a:t>
                </a:r>
                <a:r>
                  <a:rPr kumimoji="0" lang="en-US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  </a:t>
                </a:r>
                <a14:m>
                  <m:oMath xmlns:m="http://schemas.openxmlformats.org/officeDocument/2006/math">
                    <m:r>
                      <a:rPr lang="en-US" sz="4400" b="0" i="1" kern="0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𝛿</m:t>
                    </m:r>
                    <m:r>
                      <a:rPr lang="en-US" sz="4400" b="0" i="1" kern="0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1</m:t>
                        </m:r>
                      </m:sub>
                    </m:sSub>
                    <m:r>
                      <a:rPr lang="en-US" sz="4400" b="0" i="1" kern="0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func>
                      <m:funcPr>
                        <m:ctrlP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4400" b="0" i="0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min</m:t>
                            </m:r>
                          </m:e>
                          <m:lim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𝑢</m:t>
                            </m:r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∈</m:t>
                            </m:r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sSubPr>
                          <m:e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𝑦</m:t>
                            </m:r>
                          </m:e>
                          <m:sub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𝑢</m:t>
                            </m:r>
                          </m:sub>
                        </m:sSub>
                      </m:e>
                    </m:func>
                  </m:oMath>
                </a14:m>
                <a:endParaRPr kumimoji="0" lang="en-GB" sz="4400" b="0" i="0" u="none" strike="noStrike" kern="0" cap="none" spc="0" normalizeH="0" baseline="-25000" noProof="0" dirty="0" smtClean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483892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41441" b="-3693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2535900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are done!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400946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the update,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</a:t>
                </a:r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unmatched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00946"/>
                <a:ext cx="9144000" cy="492443"/>
              </a:xfrm>
              <a:prstGeom prst="rect">
                <a:avLst/>
              </a:prstGeom>
              <a:blipFill>
                <a:blip r:embed="rId3"/>
                <a:stretch>
                  <a:fillRect t="-11111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1968423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complementary slackness conditions are satisfied.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3"/>
              <p:cNvSpPr txBox="1">
                <a:spLocks noChangeArrowheads="1"/>
              </p:cNvSpPr>
              <p:nvPr/>
            </p:nvSpPr>
            <p:spPr bwMode="auto">
              <a:xfrm>
                <a:off x="-6696" y="3372079"/>
                <a:ext cx="9154440" cy="103483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:r>
                  <a:rPr kumimoji="0" lang="he-IL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</a:rPr>
                  <a:t>Case 2:</a:t>
                </a:r>
                <a:r>
                  <a:rPr kumimoji="0" lang="en-US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  </a:t>
                </a:r>
                <a14:m>
                  <m:oMath xmlns:m="http://schemas.openxmlformats.org/officeDocument/2006/math">
                    <m:r>
                      <a:rPr lang="en-US" sz="4400" i="1" kern="0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𝛿</m:t>
                    </m:r>
                    <m:r>
                      <a:rPr lang="en-US" sz="4400" i="1" kern="0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4400" i="1" kern="0" dirty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4400" i="1" kern="0" dirty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2</m:t>
                        </m:r>
                      </m:sub>
                    </m:sSub>
                    <m:r>
                      <a:rPr lang="en-US" sz="4400" b="0" i="1" kern="0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func>
                      <m:funcPr>
                        <m:ctrlP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4400" b="0" i="0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min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</m:ctrlPr>
                              </m:eqArrPr>
                              <m:e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𝑢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∈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𝑣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∉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𝑆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∪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𝑇</m:t>
                                </m:r>
                              </m:e>
                            </m:eqAr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sSubPr>
                          <m:e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𝑠</m:t>
                            </m:r>
                          </m:e>
                          <m:sub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𝑢</m:t>
                            </m:r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,</m:t>
                            </m:r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𝑣</m:t>
                            </m:r>
                          </m:sub>
                        </m:sSub>
                      </m:e>
                    </m:func>
                  </m:oMath>
                </a14:m>
                <a:endParaRPr kumimoji="0" lang="en-GB" sz="4400" b="0" i="0" u="none" strike="noStrike" kern="0" cap="none" spc="0" normalizeH="0" baseline="-25000" noProof="0" dirty="0" smtClean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3372079"/>
                <a:ext cx="9154440" cy="1034835"/>
              </a:xfrm>
              <a:prstGeom prst="rect">
                <a:avLst/>
              </a:prstGeom>
              <a:blipFill>
                <a:blip r:embed="rId4"/>
                <a:stretch>
                  <a:fillRect t="-28824" b="-11765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0" y="5789198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 extend the forest while keeping all invariants.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743205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update, at least one more edge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leaving the forest from an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vertex is tight. 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3"/>
              <p:cNvSpPr txBox="1">
                <a:spLocks noChangeArrowheads="1"/>
              </p:cNvSpPr>
              <p:nvPr/>
            </p:nvSpPr>
            <p:spPr bwMode="auto">
              <a:xfrm>
                <a:off x="-6696" y="460168"/>
                <a:ext cx="9154440" cy="1274964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:r>
                  <a:rPr kumimoji="0" lang="he-IL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</a:rPr>
                  <a:t>Case 3:</a:t>
                </a:r>
                <a:r>
                  <a:rPr kumimoji="0" lang="en-US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  </a:t>
                </a:r>
                <a14:m>
                  <m:oMath xmlns:m="http://schemas.openxmlformats.org/officeDocument/2006/math">
                    <m:r>
                      <a:rPr lang="en-US" sz="4400" i="1" kern="0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𝛿</m:t>
                    </m:r>
                    <m:r>
                      <a:rPr lang="en-US" sz="4400" i="1" kern="0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4400" i="1" kern="0" dirty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4400" i="1" kern="0" dirty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3</m:t>
                        </m:r>
                      </m:sub>
                    </m:sSub>
                    <m:r>
                      <a:rPr lang="en-US" sz="4400" b="0" i="1" kern="0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func>
                      <m:funcPr>
                        <m:ctrlP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4400" b="0" i="0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min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</m:ctrlPr>
                              </m:eqArrPr>
                              <m:e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𝑢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,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𝑣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∈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𝑆</m:t>
                                </m:r>
                              </m:e>
                              <m:e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sz="4400" b="0" i="1" kern="0" dirty="0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b="0" i="1" kern="0" dirty="0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≠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sz="4400" b="0" i="1" kern="0" dirty="0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400" b="0" i="1" kern="0" dirty="0" smtClean="0">
                                        <a:solidFill>
                                          <a:srgbClr val="0033CC"/>
                                        </a:solidFill>
                                        <a:latin typeface="Cambria Math" panose="02040503050406030204" pitchFamily="18" charset="0"/>
                                        <a:sym typeface="Symbol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eqAr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</m:ctrlPr>
                              </m:sSubPr>
                              <m:e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𝑢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,</m:t>
                                </m:r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𝑣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endParaRPr kumimoji="0" lang="en-GB" sz="4400" b="0" i="0" u="none" strike="noStrike" kern="0" cap="none" spc="0" normalizeH="0" baseline="-25000" noProof="0" dirty="0" smtClean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460168"/>
                <a:ext cx="9154440" cy="1274964"/>
              </a:xfrm>
              <a:prstGeom prst="rect">
                <a:avLst/>
              </a:prstGeom>
              <a:blipFill>
                <a:blip r:embed="rId2"/>
                <a:stretch>
                  <a:fillRect t="-5714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3659894"/>
                <a:ext cx="914400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Otherwise, a new </a:t>
                </a:r>
                <a:r>
                  <a:rPr 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formed.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𝑧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𝐵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/>
                      </a:rPr>
                      <m:t>←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/>
                      </a:rPr>
                      <m:t>0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59894"/>
                <a:ext cx="9144000" cy="892552"/>
              </a:xfrm>
              <a:prstGeom prst="rect">
                <a:avLst/>
              </a:prstGeom>
              <a:blipFill>
                <a:blip r:embed="rId3"/>
                <a:stretch>
                  <a:fillRect t="-6122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2072413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edge connecting two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vertices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 becomes tight.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66208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the blossoms are in different trees 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  augmenting path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653688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new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swallows some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blossoms.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vertices in these blossoms become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tight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edges leaving them may be explored.  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3"/>
              <p:cNvSpPr txBox="1">
                <a:spLocks noChangeArrowheads="1"/>
              </p:cNvSpPr>
              <p:nvPr/>
            </p:nvSpPr>
            <p:spPr bwMode="auto">
              <a:xfrm>
                <a:off x="-6696" y="96003"/>
                <a:ext cx="9154440" cy="89819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:r>
                  <a:rPr kumimoji="0" lang="he-IL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</a:rPr>
                  <a:t>Case 4:</a:t>
                </a:r>
                <a:r>
                  <a:rPr kumimoji="0" lang="en-US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  </a:t>
                </a:r>
                <a14:m>
                  <m:oMath xmlns:m="http://schemas.openxmlformats.org/officeDocument/2006/math">
                    <m:r>
                      <a:rPr lang="en-US" sz="4400" i="1" kern="0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𝛿</m:t>
                    </m:r>
                    <m:r>
                      <a:rPr lang="en-US" sz="4400" i="1" kern="0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sz="4400" i="1" kern="0" dirty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4400" i="1" kern="0" dirty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𝛿</m:t>
                        </m:r>
                      </m:e>
                      <m:sub>
                        <m: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4</m:t>
                        </m:r>
                      </m:sub>
                    </m:sSub>
                    <m:r>
                      <a:rPr lang="en-US" sz="4400" b="0" i="1" kern="0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func>
                      <m:funcPr>
                        <m:ctrlPr>
                          <a:rPr lang="en-US" sz="4400" b="0" i="1" kern="0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4400" b="0" i="0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min</m:t>
                            </m:r>
                          </m:e>
                          <m:lim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𝐵</m:t>
                            </m:r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⊆</m:t>
                            </m:r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𝑇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</m:ctrlPr>
                              </m:sSubPr>
                              <m:e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4400" b="0" i="1" kern="0" dirty="0" smtClean="0">
                                    <a:solidFill>
                                      <a:srgbClr val="0033CC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400" b="0" i="1" kern="0" dirty="0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endParaRPr kumimoji="0" lang="en-GB" sz="4400" b="0" i="0" u="none" strike="noStrike" kern="0" cap="none" spc="0" normalizeH="0" baseline="-25000" noProof="0" dirty="0" smtClean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96003"/>
                <a:ext cx="9154440" cy="898195"/>
              </a:xfrm>
              <a:prstGeom prst="rect">
                <a:avLst/>
              </a:prstGeom>
              <a:blipFill>
                <a:blip r:embed="rId2"/>
                <a:stretch>
                  <a:fillRect t="-12245" b="-22449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1001577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</a:t>
                </a:r>
                <a:r>
                  <a:rPr lang="en-US" sz="2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some </a:t>
                </a:r>
                <a:r>
                  <a:rPr 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blossom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01577"/>
                <a:ext cx="9144000" cy="492443"/>
              </a:xfrm>
              <a:prstGeom prst="rect">
                <a:avLst/>
              </a:prstGeom>
              <a:blipFill>
                <a:blip r:embed="rId3"/>
                <a:stretch>
                  <a:fillRect t="-11111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423871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Expand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</a:t>
                </a:r>
                <a:r>
                  <a:rPr lang="en-US" sz="2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23871"/>
                <a:ext cx="9144000" cy="492443"/>
              </a:xfrm>
              <a:prstGeom prst="rect">
                <a:avLst/>
              </a:prstGeom>
              <a:blipFill>
                <a:blip r:embed="rId4"/>
                <a:stretch>
                  <a:fillRect t="-12500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/>
          <p:cNvGrpSpPr/>
          <p:nvPr/>
        </p:nvGrpSpPr>
        <p:grpSpPr>
          <a:xfrm>
            <a:off x="1186340" y="2257380"/>
            <a:ext cx="2584209" cy="4383778"/>
            <a:chOff x="1433990" y="2063832"/>
            <a:chExt cx="2584209" cy="4383778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3249910" y="212601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0" name="Straight Connector 9"/>
            <p:cNvCxnSpPr>
              <a:stCxn id="18" idx="0"/>
              <a:endCxn id="17" idx="4"/>
            </p:cNvCxnSpPr>
            <p:nvPr/>
          </p:nvCxnSpPr>
          <p:spPr>
            <a:xfrm flipV="1">
              <a:off x="1912987" y="5337168"/>
              <a:ext cx="200025" cy="48642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955172" y="2063832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2377012" y="2933888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058269" y="253181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500712" y="5756410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2069812" y="525076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869787" y="582359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2685350" y="299853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2506588" y="34206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744521" y="3816591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046921" y="38770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0" name="Straight Connector 29"/>
            <p:cNvCxnSpPr>
              <a:stCxn id="29" idx="7"/>
              <a:endCxn id="27" idx="3"/>
            </p:cNvCxnSpPr>
            <p:nvPr/>
          </p:nvCxnSpPr>
          <p:spPr>
            <a:xfrm flipV="1">
              <a:off x="2120668" y="3494363"/>
              <a:ext cx="398573" cy="39533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866628" y="34206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3034191" y="3816591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3331443" y="38770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5" name="Straight Connector 34"/>
            <p:cNvCxnSpPr>
              <a:stCxn id="34" idx="0"/>
              <a:endCxn id="32" idx="5"/>
            </p:cNvCxnSpPr>
            <p:nvPr/>
          </p:nvCxnSpPr>
          <p:spPr>
            <a:xfrm flipH="1" flipV="1">
              <a:off x="2940375" y="3494363"/>
              <a:ext cx="434268" cy="38268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2151696" y="47845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2046921" y="43811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9296" y="47183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0" name="Straight Connector 39"/>
            <p:cNvCxnSpPr>
              <a:stCxn id="38" idx="4"/>
              <a:endCxn id="37" idx="0"/>
            </p:cNvCxnSpPr>
            <p:nvPr/>
          </p:nvCxnSpPr>
          <p:spPr>
            <a:xfrm>
              <a:off x="2090121" y="4467503"/>
              <a:ext cx="104775" cy="3170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3226668" y="47845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3331443" y="43811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2929416" y="47183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45" name="Straight Connector 44"/>
            <p:cNvCxnSpPr>
              <a:stCxn id="43" idx="4"/>
              <a:endCxn id="42" idx="0"/>
            </p:cNvCxnSpPr>
            <p:nvPr/>
          </p:nvCxnSpPr>
          <p:spPr>
            <a:xfrm flipH="1">
              <a:off x="3269868" y="4467503"/>
              <a:ext cx="104775" cy="317073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2354188" y="51541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3085703" y="51541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51" name="Straight Connector 50"/>
            <p:cNvCxnSpPr>
              <a:stCxn id="50" idx="2"/>
              <a:endCxn id="49" idx="6"/>
            </p:cNvCxnSpPr>
            <p:nvPr/>
          </p:nvCxnSpPr>
          <p:spPr>
            <a:xfrm flipH="1">
              <a:off x="2440588" y="5197366"/>
              <a:ext cx="64511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23" idx="7"/>
              <a:endCxn id="14" idx="3"/>
            </p:cNvCxnSpPr>
            <p:nvPr/>
          </p:nvCxnSpPr>
          <p:spPr>
            <a:xfrm flipV="1">
              <a:off x="2759097" y="2605559"/>
              <a:ext cx="311825" cy="4056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433990" y="2819401"/>
              <a:ext cx="2584209" cy="296227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1552575" y="2539777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2575" y="2539777"/>
                  <a:ext cx="638175" cy="4924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4634437" y="1990680"/>
            <a:ext cx="2224679" cy="4383778"/>
            <a:chOff x="4634437" y="2063832"/>
            <a:chExt cx="2224679" cy="4383778"/>
          </a:xfrm>
        </p:grpSpPr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6383635" y="2126010"/>
              <a:ext cx="115200" cy="11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66" name="Straight Connector 65"/>
            <p:cNvCxnSpPr>
              <a:stCxn id="72" idx="0"/>
              <a:endCxn id="71" idx="4"/>
            </p:cNvCxnSpPr>
            <p:nvPr/>
          </p:nvCxnSpPr>
          <p:spPr>
            <a:xfrm flipV="1">
              <a:off x="5046712" y="5337168"/>
              <a:ext cx="200025" cy="48642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6088897" y="2063832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5510737" y="2933888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6191994" y="2531812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4634437" y="5756410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5203537" y="5250768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5003512" y="5823595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5819075" y="299853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5640313" y="34206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4878246" y="3816591"/>
              <a:ext cx="691200" cy="691200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5180646" y="38770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77" name="Straight Connector 76"/>
            <p:cNvCxnSpPr>
              <a:stCxn id="76" idx="7"/>
              <a:endCxn id="74" idx="3"/>
            </p:cNvCxnSpPr>
            <p:nvPr/>
          </p:nvCxnSpPr>
          <p:spPr>
            <a:xfrm flipV="1">
              <a:off x="5254393" y="3494363"/>
              <a:ext cx="398573" cy="395337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6000353" y="342061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6167916" y="3816591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6465168" y="3877047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5285421" y="47845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5180646" y="43811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4983021" y="47183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86" name="Straight Connector 85"/>
            <p:cNvCxnSpPr>
              <a:stCxn id="84" idx="4"/>
              <a:endCxn id="83" idx="0"/>
            </p:cNvCxnSpPr>
            <p:nvPr/>
          </p:nvCxnSpPr>
          <p:spPr>
            <a:xfrm>
              <a:off x="5223846" y="4467503"/>
              <a:ext cx="104775" cy="3170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6360393" y="478457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6465168" y="4381103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6063141" y="4718344"/>
              <a:ext cx="691200" cy="6912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5487913" y="51541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6219428" y="5154166"/>
              <a:ext cx="86400" cy="864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94" name="Straight Connector 93"/>
            <p:cNvCxnSpPr>
              <a:stCxn id="73" idx="7"/>
              <a:endCxn id="69" idx="3"/>
            </p:cNvCxnSpPr>
            <p:nvPr/>
          </p:nvCxnSpPr>
          <p:spPr>
            <a:xfrm flipV="1">
              <a:off x="5892822" y="2605559"/>
              <a:ext cx="311825" cy="4056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3619500" y="2209450"/>
            <a:ext cx="1971675" cy="1489298"/>
            <a:chOff x="3619500" y="2282602"/>
            <a:chExt cx="1971675" cy="1489298"/>
          </a:xfrm>
        </p:grpSpPr>
        <p:sp>
          <p:nvSpPr>
            <p:cNvPr id="99" name="TextBox 98"/>
            <p:cNvSpPr txBox="1"/>
            <p:nvPr/>
          </p:nvSpPr>
          <p:spPr>
            <a:xfrm>
              <a:off x="3619500" y="2282602"/>
              <a:ext cx="19716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New</a:t>
              </a: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even</a:t>
              </a: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blossom</a:t>
              </a:r>
              <a:endPara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1" name="Straight Arrow Connector 100"/>
            <p:cNvCxnSpPr>
              <a:stCxn id="99" idx="2"/>
            </p:cNvCxnSpPr>
            <p:nvPr/>
          </p:nvCxnSpPr>
          <p:spPr>
            <a:xfrm>
              <a:off x="4605338" y="3113599"/>
              <a:ext cx="347662" cy="658301"/>
            </a:xfrm>
            <a:prstGeom prst="straightConnector1">
              <a:avLst/>
            </a:prstGeom>
            <a:ln w="889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6638925" y="4355973"/>
            <a:ext cx="2352675" cy="1970599"/>
            <a:chOff x="6638925" y="4429125"/>
            <a:chExt cx="2352675" cy="1970599"/>
          </a:xfrm>
        </p:grpSpPr>
        <p:sp>
          <p:nvSpPr>
            <p:cNvPr id="103" name="TextBox 102"/>
            <p:cNvSpPr txBox="1"/>
            <p:nvPr/>
          </p:nvSpPr>
          <p:spPr>
            <a:xfrm>
              <a:off x="6638925" y="5568727"/>
              <a:ext cx="23526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These</a:t>
              </a:r>
              <a:r>
                <a:rPr lang="en-US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blossoms leave the forest</a:t>
              </a:r>
              <a:endPara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5" name="Straight Arrow Connector 104"/>
            <p:cNvCxnSpPr>
              <a:stCxn id="103" idx="0"/>
            </p:cNvCxnSpPr>
            <p:nvPr/>
          </p:nvCxnSpPr>
          <p:spPr>
            <a:xfrm flipH="1" flipV="1">
              <a:off x="6848475" y="5143500"/>
              <a:ext cx="966788" cy="425227"/>
            </a:xfrm>
            <a:prstGeom prst="straightConnector1">
              <a:avLst/>
            </a:prstGeom>
            <a:ln w="889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103" idx="0"/>
            </p:cNvCxnSpPr>
            <p:nvPr/>
          </p:nvCxnSpPr>
          <p:spPr>
            <a:xfrm flipH="1" flipV="1">
              <a:off x="6934200" y="4429125"/>
              <a:ext cx="881063" cy="1139602"/>
            </a:xfrm>
            <a:prstGeom prst="straightConnector1">
              <a:avLst/>
            </a:prstGeom>
            <a:ln w="889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93973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Number of steps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07818"/>
            <a:ext cx="9144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each adjustment of the dual variables,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either we are done, or an augmenting path is found,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a new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is formed,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an old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is expanded.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34827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Does the algorithm terminate?</a:t>
            </a:r>
            <a:endParaRPr lang="en-US" sz="26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621268"/>
                <a:ext cx="914400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algorithm is composed of at most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phases 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which an augmenting path is found.</a:t>
                </a:r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21268"/>
                <a:ext cx="9144000" cy="892552"/>
              </a:xfrm>
              <a:prstGeom prst="rect">
                <a:avLst/>
              </a:prstGeom>
              <a:blipFill>
                <a:blip r:embed="rId2"/>
                <a:stretch>
                  <a:fillRect t="-6164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4394587"/>
                <a:ext cx="9144000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in each phase there are at most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6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adjustments of the dual variables.  </a:t>
                </a:r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94587"/>
                <a:ext cx="9144000" cy="892552"/>
              </a:xfrm>
              <a:prstGeom prst="rect">
                <a:avLst/>
              </a:prstGeom>
              <a:blipFill>
                <a:blip r:embed="rId3"/>
                <a:stretch>
                  <a:fillRect t="-6164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5381137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number of dual adjustment steps is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81137"/>
                <a:ext cx="9144000" cy="492443"/>
              </a:xfrm>
              <a:prstGeom prst="rect">
                <a:avLst/>
              </a:prstGeom>
              <a:blipFill>
                <a:blip r:embed="rId4"/>
                <a:stretch>
                  <a:fillRect t="-12346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0" y="5967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is polynomial!  </a:t>
            </a:r>
            <a:r>
              <a:rPr lang="en-US" sz="2800" kern="0" dirty="0">
                <a:solidFill>
                  <a:srgbClr val="9933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[Edmonds (1965)]</a:t>
            </a:r>
          </a:p>
        </p:txBody>
      </p: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1477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Efficient implementation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860450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Maintaining blossoms and finding augmenting paths</a:t>
            </a:r>
            <a:endParaRPr lang="en-US" sz="26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41609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complicated than the unweighted case. We need to explicitly maintain the structure of blossoms to be able to expand them.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2318861"/>
                <a:ext cx="914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Maintaining slacks and computing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/>
                      </a:rPr>
                      <m:t>𝛿</m:t>
                    </m:r>
                    <m:r>
                      <a:rPr lang="en-US" sz="26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26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18861"/>
                <a:ext cx="9144000" cy="492443"/>
              </a:xfrm>
              <a:prstGeom prst="rect">
                <a:avLst/>
              </a:prstGeom>
              <a:blipFill>
                <a:blip r:embed="rId2"/>
                <a:stretch>
                  <a:fillRect t="-11111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0" y="2888657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Completely naïve implementation of each step 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time, giving 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-time algorithm.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88657"/>
                <a:ext cx="9144000" cy="830997"/>
              </a:xfrm>
              <a:prstGeom prst="rect">
                <a:avLst/>
              </a:prstGeom>
              <a:blipFill>
                <a:blip r:embed="rId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0" y="3751622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some (sophisticated) data structures 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total running time can be reduced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0" y="4687521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2400" kern="0" dirty="0" smtClean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Gabow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(1976</a:t>
                </a:r>
                <a:r>
                  <a:rPr lang="en-US" sz="2400" kern="0" dirty="0" smtClean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) ] [ Lawler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(1976</a:t>
                </a:r>
                <a:r>
                  <a:rPr lang="en-US" sz="2400" kern="0" dirty="0" smtClean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) ] </a:t>
                </a:r>
                <a:endParaRPr lang="en-US" sz="2400" kern="0" dirty="0">
                  <a:solidFill>
                    <a:srgbClr val="993300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87521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0" y="5135196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𝑚𝑛</m:t>
                    </m:r>
                    <m:func>
                      <m:func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2400" kern="0" dirty="0" smtClean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Galil-Micali-Gabow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(1986</a:t>
                </a:r>
                <a:r>
                  <a:rPr lang="en-US" sz="2400" kern="0" dirty="0" smtClean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) ]  </a:t>
                </a:r>
                <a:endParaRPr lang="en-US" sz="2400" kern="0" dirty="0">
                  <a:solidFill>
                    <a:srgbClr val="993300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35196"/>
                <a:ext cx="9144000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0" y="5582871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𝑚𝑛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2400" kern="0" dirty="0" smtClean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Gabow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(1990</a:t>
                </a:r>
                <a:r>
                  <a:rPr lang="en-US" sz="2400" kern="0" dirty="0" smtClean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) (2018) ]  </a:t>
                </a:r>
                <a:endParaRPr lang="en-US" sz="2400" kern="0" dirty="0">
                  <a:solidFill>
                    <a:srgbClr val="993300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82871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352" y="615084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Matching the best running time for weighted bipartite matching!</a:t>
            </a:r>
          </a:p>
        </p:txBody>
      </p:sp>
    </p:spTree>
    <p:extLst>
      <p:ext uri="{BB962C8B-B14F-4D97-AF65-F5344CB8AC3E}">
        <p14:creationId xmlns:p14="http://schemas.microsoft.com/office/powerpoint/2010/main" val="19448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8" grpId="0"/>
      <p:bldP spid="12" grpId="0"/>
      <p:bldP spid="13" grpId="0"/>
      <p:bldP spid="14" grpId="0"/>
      <p:bldP spid="15" grpId="0"/>
      <p:bldP spid="16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1996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Evolution of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blossoms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12110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search start with a collection of blossom,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inherited from the previous search.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05506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Blossoms form a </a:t>
            </a:r>
            <a:r>
              <a:rPr lang="en-US" sz="2400" i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laminar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structure,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naturally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represented by trees.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54" y="355366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steps add an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to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alternating forest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30" y="4487629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Blossom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steps create a new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composed of previous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6696" y="298903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Initially,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unmatched blossoms are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all other are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2972" y="542159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steps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break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blossom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2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/>
      <p:bldP spid="18" grpId="0"/>
      <p:bldP spid="8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1996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Maintaining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blossoms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2897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maximal blossom is explicitly represented by a tree.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8830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children of a blossom are its sub-blossoms.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54" y="40322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 may split.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6696" y="34389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 may grow.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31" y="462554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blossoms remain unchanged until they enter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alternating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forest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can enter as either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77" y="247635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leaves are the original vertices.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(Considered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be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degenerate blossoms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" y="55881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blossom enters or leaves the alternating forest only once.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26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/>
      <p:bldP spid="8" grpId="0"/>
      <p:bldP spid="12" grpId="0"/>
      <p:bldP spid="13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>
            <a:spLocks noChangeAspect="1"/>
          </p:cNvSpPr>
          <p:nvPr/>
        </p:nvSpPr>
        <p:spPr>
          <a:xfrm>
            <a:off x="1362977" y="1413090"/>
            <a:ext cx="1877527" cy="1655391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136720" y="5468396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757855" y="2547033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717558" y="3240039"/>
            <a:ext cx="1031414" cy="1101221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1168801" y="3336358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Straight Connector 14"/>
          <p:cNvCxnSpPr>
            <a:stCxn id="14" idx="7"/>
            <a:endCxn id="12" idx="3"/>
          </p:cNvCxnSpPr>
          <p:nvPr/>
        </p:nvCxnSpPr>
        <p:spPr>
          <a:xfrm flipV="1">
            <a:off x="1278847" y="2664527"/>
            <a:ext cx="497889" cy="69199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>
            <a:spLocks noChangeAspect="1"/>
          </p:cNvSpPr>
          <p:nvPr/>
        </p:nvSpPr>
        <p:spPr>
          <a:xfrm>
            <a:off x="2642014" y="3240039"/>
            <a:ext cx="1031414" cy="1101221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3085575" y="3336358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9" name="Straight Connector 18"/>
          <p:cNvCxnSpPr>
            <a:stCxn id="18" idx="0"/>
            <a:endCxn id="16" idx="5"/>
          </p:cNvCxnSpPr>
          <p:nvPr/>
        </p:nvCxnSpPr>
        <p:spPr>
          <a:xfrm flipH="1" flipV="1">
            <a:off x="2874946" y="2659888"/>
            <a:ext cx="275093" cy="6764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>
            <a:spLocks noChangeAspect="1"/>
          </p:cNvSpPr>
          <p:nvPr/>
        </p:nvSpPr>
        <p:spPr>
          <a:xfrm>
            <a:off x="1325148" y="4782235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1168801" y="4139421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73904" y="4676715"/>
            <a:ext cx="1031414" cy="1101221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3" name="Straight Connector 22"/>
          <p:cNvCxnSpPr>
            <a:stCxn id="21" idx="4"/>
            <a:endCxn id="20" idx="0"/>
          </p:cNvCxnSpPr>
          <p:nvPr/>
        </p:nvCxnSpPr>
        <p:spPr>
          <a:xfrm>
            <a:off x="1233265" y="4277074"/>
            <a:ext cx="156346" cy="5051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>
            <a:spLocks noChangeAspect="1"/>
          </p:cNvSpPr>
          <p:nvPr/>
        </p:nvSpPr>
        <p:spPr>
          <a:xfrm>
            <a:off x="2929229" y="4782235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3085575" y="4139421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2485667" y="4676715"/>
            <a:ext cx="1031414" cy="1101221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7" name="Straight Connector 26"/>
          <p:cNvCxnSpPr>
            <a:stCxn id="25" idx="4"/>
            <a:endCxn id="24" idx="0"/>
          </p:cNvCxnSpPr>
          <p:nvPr/>
        </p:nvCxnSpPr>
        <p:spPr>
          <a:xfrm flipH="1">
            <a:off x="2993693" y="4277074"/>
            <a:ext cx="156346" cy="505161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>
            <a:spLocks noChangeAspect="1"/>
          </p:cNvSpPr>
          <p:nvPr/>
        </p:nvSpPr>
        <p:spPr>
          <a:xfrm>
            <a:off x="1627308" y="5371067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2718880" y="5371067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Connector 29"/>
          <p:cNvCxnSpPr>
            <a:stCxn id="29" idx="2"/>
            <a:endCxn id="28" idx="6"/>
          </p:cNvCxnSpPr>
          <p:nvPr/>
        </p:nvCxnSpPr>
        <p:spPr>
          <a:xfrm flipH="1">
            <a:off x="1756234" y="5439894"/>
            <a:ext cx="96264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>
            <a:spLocks noChangeAspect="1"/>
          </p:cNvSpPr>
          <p:nvPr/>
        </p:nvSpPr>
        <p:spPr>
          <a:xfrm>
            <a:off x="298571" y="1180796"/>
            <a:ext cx="3856177" cy="5308777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86973" y="1079553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73" y="1079553"/>
                <a:ext cx="638175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 Box 3"/>
          <p:cNvSpPr txBox="1">
            <a:spLocks noChangeArrowheads="1"/>
          </p:cNvSpPr>
          <p:nvPr/>
        </p:nvSpPr>
        <p:spPr bwMode="auto">
          <a:xfrm>
            <a:off x="-6696" y="140059"/>
            <a:ext cx="6096446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Representing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blossoms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6632501" y="392445"/>
                <a:ext cx="411480" cy="411480"/>
              </a:xfrm>
              <a:prstGeom prst="ellips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1" anchor="ctr"/>
              <a:lstStyle/>
              <a:p>
                <a:pPr algn="ctr" rtl="0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Oval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501" y="392445"/>
                <a:ext cx="411480" cy="411480"/>
              </a:xfrm>
              <a:prstGeom prst="ellipse">
                <a:avLst/>
              </a:prstGeom>
              <a:blipFill>
                <a:blip r:embed="rId3"/>
                <a:stretch>
                  <a:fillRect r="-1389"/>
                </a:stretch>
              </a:blipFill>
              <a:ln w="222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/>
          <p:cNvSpPr>
            <a:spLocks noChangeAspect="1"/>
          </p:cNvSpPr>
          <p:nvPr/>
        </p:nvSpPr>
        <p:spPr>
          <a:xfrm>
            <a:off x="1840714" y="2310609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0" name="Straight Connector 49"/>
          <p:cNvCxnSpPr>
            <a:stCxn id="48" idx="1"/>
            <a:endCxn id="49" idx="5"/>
          </p:cNvCxnSpPr>
          <p:nvPr/>
        </p:nvCxnSpPr>
        <p:spPr>
          <a:xfrm flipH="1" flipV="1">
            <a:off x="2466640" y="1741170"/>
            <a:ext cx="229017" cy="56338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68" idx="2"/>
            <a:endCxn id="67" idx="6"/>
          </p:cNvCxnSpPr>
          <p:nvPr/>
        </p:nvCxnSpPr>
        <p:spPr>
          <a:xfrm flipH="1">
            <a:off x="2148315" y="2519127"/>
            <a:ext cx="375804" cy="315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46" idx="3"/>
            <a:endCxn id="47" idx="0"/>
          </p:cNvCxnSpPr>
          <p:nvPr/>
        </p:nvCxnSpPr>
        <p:spPr>
          <a:xfrm flipH="1">
            <a:off x="1884255" y="1741170"/>
            <a:ext cx="306264" cy="56943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>
            <a:spLocks noChangeAspect="1"/>
          </p:cNvSpPr>
          <p:nvPr/>
        </p:nvSpPr>
        <p:spPr>
          <a:xfrm>
            <a:off x="2061233" y="2475795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1587703" y="2222781"/>
            <a:ext cx="629072" cy="573282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2110059" y="1490192"/>
            <a:ext cx="436631" cy="397908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2177766" y="1661810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2392311" y="1661810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764900" y="2542394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2439974" y="2205024"/>
            <a:ext cx="629072" cy="573282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2682904" y="2290934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2524119" y="2472639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557317" y="5658468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317" y="5658468"/>
                <a:ext cx="63817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945776" y="4993503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76" y="4993503"/>
                <a:ext cx="63817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2376569" y="5641311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569" y="5641311"/>
                <a:ext cx="638175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3478814" y="4095038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814" y="4095038"/>
                <a:ext cx="638175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826097" y="2064387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7" y="2064387"/>
                <a:ext cx="638175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392578" y="2937569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78" y="2937569"/>
                <a:ext cx="638175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>
            <a:spLocks noChangeAspect="1"/>
          </p:cNvSpPr>
          <p:nvPr/>
        </p:nvSpPr>
        <p:spPr>
          <a:xfrm>
            <a:off x="5428667" y="1678276"/>
            <a:ext cx="411480" cy="411480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5467741" y="1645810"/>
                <a:ext cx="4529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741" y="1645810"/>
                <a:ext cx="452998" cy="430887"/>
              </a:xfrm>
              <a:prstGeom prst="rect">
                <a:avLst/>
              </a:prstGeom>
              <a:blipFill>
                <a:blip r:embed="rId10"/>
                <a:stretch>
                  <a:fillRect l="-12162"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/>
          <p:cNvSpPr>
            <a:spLocks noChangeAspect="1"/>
          </p:cNvSpPr>
          <p:nvPr/>
        </p:nvSpPr>
        <p:spPr>
          <a:xfrm>
            <a:off x="6032053" y="1678276"/>
            <a:ext cx="411480" cy="411480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6071127" y="1645810"/>
                <a:ext cx="4529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127" y="1645810"/>
                <a:ext cx="452998" cy="430887"/>
              </a:xfrm>
              <a:prstGeom prst="rect">
                <a:avLst/>
              </a:prstGeom>
              <a:blipFill>
                <a:blip r:embed="rId11"/>
                <a:stretch>
                  <a:fillRect l="-1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/>
          <p:cNvSpPr>
            <a:spLocks noChangeAspect="1"/>
          </p:cNvSpPr>
          <p:nvPr/>
        </p:nvSpPr>
        <p:spPr>
          <a:xfrm>
            <a:off x="6635439" y="1678276"/>
            <a:ext cx="411480" cy="411480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6674513" y="1645810"/>
                <a:ext cx="4529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513" y="1645810"/>
                <a:ext cx="452998" cy="430887"/>
              </a:xfrm>
              <a:prstGeom prst="rect">
                <a:avLst/>
              </a:prstGeom>
              <a:blipFill>
                <a:blip r:embed="rId12"/>
                <a:stretch>
                  <a:fillRect l="-12162"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/>
          <p:cNvSpPr>
            <a:spLocks noChangeAspect="1"/>
          </p:cNvSpPr>
          <p:nvPr/>
        </p:nvSpPr>
        <p:spPr>
          <a:xfrm>
            <a:off x="7238825" y="1678276"/>
            <a:ext cx="411480" cy="411480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7277899" y="1645810"/>
                <a:ext cx="4529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899" y="1645810"/>
                <a:ext cx="452998" cy="430887"/>
              </a:xfrm>
              <a:prstGeom prst="rect">
                <a:avLst/>
              </a:prstGeom>
              <a:blipFill>
                <a:blip r:embed="rId13"/>
                <a:stretch>
                  <a:fillRect l="-12162"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Oval 97"/>
          <p:cNvSpPr>
            <a:spLocks noChangeAspect="1"/>
          </p:cNvSpPr>
          <p:nvPr/>
        </p:nvSpPr>
        <p:spPr>
          <a:xfrm>
            <a:off x="7842211" y="1678276"/>
            <a:ext cx="411480" cy="411480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881285" y="1645810"/>
                <a:ext cx="4529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285" y="1645810"/>
                <a:ext cx="452998" cy="430887"/>
              </a:xfrm>
              <a:prstGeom prst="rect">
                <a:avLst/>
              </a:prstGeom>
              <a:blipFill>
                <a:blip r:embed="rId14"/>
                <a:stretch>
                  <a:fillRect l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Oval 106"/>
          <p:cNvSpPr>
            <a:spLocks noChangeAspect="1"/>
          </p:cNvSpPr>
          <p:nvPr/>
        </p:nvSpPr>
        <p:spPr>
          <a:xfrm>
            <a:off x="6876564" y="2827102"/>
            <a:ext cx="262775" cy="262775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7313230" y="2827102"/>
            <a:ext cx="262775" cy="262775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p:sp>
        <p:nvSpPr>
          <p:cNvPr id="110" name="Oval 109"/>
          <p:cNvSpPr>
            <a:spLocks noChangeAspect="1"/>
          </p:cNvSpPr>
          <p:nvPr/>
        </p:nvSpPr>
        <p:spPr>
          <a:xfrm>
            <a:off x="7749897" y="2827102"/>
            <a:ext cx="262775" cy="262775"/>
          </a:xfrm>
          <a:prstGeom prst="ellips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 rtl="0"/>
            <a:endParaRPr lang="en-US"/>
          </a:p>
        </p:txBody>
      </p:sp>
      <p:cxnSp>
        <p:nvCxnSpPr>
          <p:cNvPr id="111" name="Straight Connector 110"/>
          <p:cNvCxnSpPr>
            <a:stCxn id="41" idx="0"/>
            <a:endCxn id="40" idx="2"/>
          </p:cNvCxnSpPr>
          <p:nvPr/>
        </p:nvCxnSpPr>
        <p:spPr>
          <a:xfrm flipV="1">
            <a:off x="5634407" y="598185"/>
            <a:ext cx="998094" cy="108009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89" idx="0"/>
            <a:endCxn id="40" idx="3"/>
          </p:cNvCxnSpPr>
          <p:nvPr/>
        </p:nvCxnSpPr>
        <p:spPr>
          <a:xfrm flipV="1">
            <a:off x="6237793" y="743665"/>
            <a:ext cx="454968" cy="93461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92" idx="0"/>
            <a:endCxn id="40" idx="4"/>
          </p:cNvCxnSpPr>
          <p:nvPr/>
        </p:nvCxnSpPr>
        <p:spPr>
          <a:xfrm flipH="1" flipV="1">
            <a:off x="6838241" y="803925"/>
            <a:ext cx="2938" cy="87435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95" idx="0"/>
            <a:endCxn id="40" idx="5"/>
          </p:cNvCxnSpPr>
          <p:nvPr/>
        </p:nvCxnSpPr>
        <p:spPr>
          <a:xfrm flipH="1" flipV="1">
            <a:off x="6983721" y="743665"/>
            <a:ext cx="460844" cy="93461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98" idx="0"/>
            <a:endCxn id="40" idx="6"/>
          </p:cNvCxnSpPr>
          <p:nvPr/>
        </p:nvCxnSpPr>
        <p:spPr>
          <a:xfrm flipH="1" flipV="1">
            <a:off x="7043981" y="598185"/>
            <a:ext cx="1003970" cy="108009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7" idx="0"/>
            <a:endCxn id="95" idx="3"/>
          </p:cNvCxnSpPr>
          <p:nvPr/>
        </p:nvCxnSpPr>
        <p:spPr>
          <a:xfrm flipV="1">
            <a:off x="7007952" y="2029496"/>
            <a:ext cx="291133" cy="79760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09" idx="0"/>
            <a:endCxn id="95" idx="4"/>
          </p:cNvCxnSpPr>
          <p:nvPr/>
        </p:nvCxnSpPr>
        <p:spPr>
          <a:xfrm flipH="1" flipV="1">
            <a:off x="7444565" y="2089756"/>
            <a:ext cx="53" cy="73734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10" idx="0"/>
            <a:endCxn id="95" idx="5"/>
          </p:cNvCxnSpPr>
          <p:nvPr/>
        </p:nvCxnSpPr>
        <p:spPr>
          <a:xfrm flipH="1" flipV="1">
            <a:off x="7590045" y="2029496"/>
            <a:ext cx="291240" cy="79760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4221386" y="3316411"/>
                <a:ext cx="49247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𝑏𝑎𝑠𝑒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the base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(Possibly only for maximal blossoms.)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386" y="3316411"/>
                <a:ext cx="4924788" cy="830997"/>
              </a:xfrm>
              <a:prstGeom prst="rect">
                <a:avLst/>
              </a:prstGeom>
              <a:blipFill>
                <a:blip r:embed="rId15"/>
                <a:stretch>
                  <a:fillRect t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4588650" y="4611582"/>
                <a:ext cx="4190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𝑟𝑖𝑔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the right sibling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650" y="4611582"/>
                <a:ext cx="4190260" cy="461665"/>
              </a:xfrm>
              <a:prstGeom prst="rect">
                <a:avLst/>
              </a:prstGeom>
              <a:blipFill>
                <a:blip r:embed="rId16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4588650" y="5082196"/>
                <a:ext cx="41902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𝑟𝑖𝑔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connected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the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𝑟𝑖𝑔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650" y="5082196"/>
                <a:ext cx="4190260" cy="830997"/>
              </a:xfrm>
              <a:prstGeom prst="rect">
                <a:avLst/>
              </a:prstGeom>
              <a:blipFill>
                <a:blip r:embed="rId17"/>
                <a:stretch>
                  <a:fillRect t="-6618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2893827" y="4733775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827" y="4733775"/>
                <a:ext cx="638175" cy="4924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2752587" y="5217181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587" y="5217181"/>
                <a:ext cx="638175" cy="49244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4588650" y="5922141"/>
                <a:ext cx="4190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𝑙𝑒𝑓𝑡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the left sibling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650" y="5922141"/>
                <a:ext cx="4190260" cy="461665"/>
              </a:xfrm>
              <a:prstGeom prst="rect">
                <a:avLst/>
              </a:prstGeom>
              <a:blipFill>
                <a:blip r:embed="rId20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4221386" y="4156357"/>
                <a:ext cx="4924788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𝑖𝑙𝑑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the first sub-blossom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386" y="4156357"/>
                <a:ext cx="4924788" cy="446276"/>
              </a:xfrm>
              <a:prstGeom prst="rect">
                <a:avLst/>
              </a:prstGeom>
              <a:blipFill>
                <a:blip r:embed="rId23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22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1" grpId="0"/>
      <p:bldP spid="152" grpId="0"/>
      <p:bldP spid="155" grpId="0"/>
      <p:bldP spid="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270117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Alternating paths and cycles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936367" y="2887900"/>
            <a:ext cx="6920842" cy="1539197"/>
            <a:chOff x="963526" y="3140968"/>
            <a:chExt cx="6920842" cy="1539197"/>
          </a:xfrm>
        </p:grpSpPr>
        <p:grpSp>
          <p:nvGrpSpPr>
            <p:cNvPr id="50" name="Group 188"/>
            <p:cNvGrpSpPr/>
            <p:nvPr/>
          </p:nvGrpSpPr>
          <p:grpSpPr>
            <a:xfrm>
              <a:off x="1313555" y="3305197"/>
              <a:ext cx="3729997" cy="115200"/>
              <a:chOff x="900121" y="4794287"/>
              <a:chExt cx="3729997" cy="115200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 rot="10800000">
                <a:off x="1739226" y="4851887"/>
                <a:ext cx="599180" cy="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rot="10800000">
                <a:off x="1015322" y="4851887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>
                <a:spLocks noChangeAspect="1"/>
              </p:cNvSpPr>
              <p:nvPr/>
            </p:nvSpPr>
            <p:spPr>
              <a:xfrm>
                <a:off x="900121" y="479428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4" name="Oval 93"/>
              <p:cNvSpPr>
                <a:spLocks noChangeAspect="1"/>
              </p:cNvSpPr>
              <p:nvPr/>
            </p:nvSpPr>
            <p:spPr>
              <a:xfrm>
                <a:off x="1624026" y="479428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5" name="Oval 94"/>
              <p:cNvSpPr>
                <a:spLocks noChangeAspect="1"/>
              </p:cNvSpPr>
              <p:nvPr/>
            </p:nvSpPr>
            <p:spPr>
              <a:xfrm>
                <a:off x="2338406" y="479428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96" name="Oval 95"/>
              <p:cNvSpPr>
                <a:spLocks noChangeAspect="1"/>
              </p:cNvSpPr>
              <p:nvPr/>
            </p:nvSpPr>
            <p:spPr>
              <a:xfrm>
                <a:off x="3062311" y="479428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97" name="Straight Connector 96"/>
              <p:cNvCxnSpPr/>
              <p:nvPr/>
            </p:nvCxnSpPr>
            <p:spPr>
              <a:xfrm rot="10800000">
                <a:off x="3906214" y="4851887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rot="10800000">
                <a:off x="2453607" y="4851887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>
                <a:spLocks noChangeAspect="1"/>
              </p:cNvSpPr>
              <p:nvPr/>
            </p:nvSpPr>
            <p:spPr>
              <a:xfrm>
                <a:off x="3791013" y="479428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0" name="Oval 99"/>
              <p:cNvSpPr>
                <a:spLocks noChangeAspect="1"/>
              </p:cNvSpPr>
              <p:nvPr/>
            </p:nvSpPr>
            <p:spPr>
              <a:xfrm>
                <a:off x="4514918" y="479428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3177511" y="4851887"/>
                <a:ext cx="613502" cy="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189"/>
            <p:cNvGrpSpPr/>
            <p:nvPr/>
          </p:nvGrpSpPr>
          <p:grpSpPr>
            <a:xfrm>
              <a:off x="963526" y="3869185"/>
              <a:ext cx="4430055" cy="115200"/>
              <a:chOff x="909612" y="5528827"/>
              <a:chExt cx="4430055" cy="115200"/>
            </a:xfrm>
          </p:grpSpPr>
          <p:sp>
            <p:nvSpPr>
              <p:cNvPr id="77" name="Oval 76"/>
              <p:cNvSpPr>
                <a:spLocks noChangeAspect="1"/>
              </p:cNvSpPr>
              <p:nvPr/>
            </p:nvSpPr>
            <p:spPr>
              <a:xfrm>
                <a:off x="5224467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78" name="Straight Connector 77"/>
              <p:cNvCxnSpPr/>
              <p:nvPr/>
            </p:nvCxnSpPr>
            <p:spPr>
              <a:xfrm>
                <a:off x="4639609" y="5586202"/>
                <a:ext cx="584858" cy="45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10800000">
                <a:off x="1748717" y="5586427"/>
                <a:ext cx="599180" cy="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10800000">
                <a:off x="1024813" y="5586427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>
                <a:spLocks noChangeAspect="1"/>
              </p:cNvSpPr>
              <p:nvPr/>
            </p:nvSpPr>
            <p:spPr>
              <a:xfrm>
                <a:off x="909612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>
                <a:off x="1633517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4" name="Oval 83"/>
              <p:cNvSpPr>
                <a:spLocks noChangeAspect="1"/>
              </p:cNvSpPr>
              <p:nvPr/>
            </p:nvSpPr>
            <p:spPr>
              <a:xfrm>
                <a:off x="2347897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5" name="Oval 84"/>
              <p:cNvSpPr>
                <a:spLocks noChangeAspect="1"/>
              </p:cNvSpPr>
              <p:nvPr/>
            </p:nvSpPr>
            <p:spPr>
              <a:xfrm>
                <a:off x="3071802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 rot="10800000">
                <a:off x="3915705" y="5586427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10800000">
                <a:off x="2463098" y="5586427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3800504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89" name="Oval 88"/>
              <p:cNvSpPr>
                <a:spLocks noChangeAspect="1"/>
              </p:cNvSpPr>
              <p:nvPr/>
            </p:nvSpPr>
            <p:spPr>
              <a:xfrm>
                <a:off x="4524409" y="5528827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3187002" y="5586427"/>
                <a:ext cx="613502" cy="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190"/>
            <p:cNvGrpSpPr/>
            <p:nvPr/>
          </p:nvGrpSpPr>
          <p:grpSpPr>
            <a:xfrm>
              <a:off x="1325478" y="4420529"/>
              <a:ext cx="3706150" cy="115200"/>
              <a:chOff x="909612" y="6242758"/>
              <a:chExt cx="3706150" cy="115200"/>
            </a:xfrm>
          </p:grpSpPr>
          <p:sp>
            <p:nvSpPr>
              <p:cNvPr id="66" name="Oval 65"/>
              <p:cNvSpPr>
                <a:spLocks noChangeAspect="1"/>
              </p:cNvSpPr>
              <p:nvPr/>
            </p:nvSpPr>
            <p:spPr>
              <a:xfrm>
                <a:off x="4500562" y="6242758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3915704" y="6300133"/>
                <a:ext cx="584858" cy="45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rot="10800000">
                <a:off x="1024812" y="6300358"/>
                <a:ext cx="599180" cy="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>
                <a:spLocks noChangeAspect="1"/>
              </p:cNvSpPr>
              <p:nvPr/>
            </p:nvSpPr>
            <p:spPr>
              <a:xfrm>
                <a:off x="909612" y="6242758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0" name="Oval 69"/>
              <p:cNvSpPr>
                <a:spLocks noChangeAspect="1"/>
              </p:cNvSpPr>
              <p:nvPr/>
            </p:nvSpPr>
            <p:spPr>
              <a:xfrm>
                <a:off x="1623992" y="6242758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1" name="Oval 70"/>
              <p:cNvSpPr>
                <a:spLocks noChangeAspect="1"/>
              </p:cNvSpPr>
              <p:nvPr/>
            </p:nvSpPr>
            <p:spPr>
              <a:xfrm>
                <a:off x="2347897" y="6242758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72" name="Straight Connector 71"/>
              <p:cNvCxnSpPr/>
              <p:nvPr/>
            </p:nvCxnSpPr>
            <p:spPr>
              <a:xfrm rot="10800000">
                <a:off x="3191800" y="6300358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rot="10800000">
                <a:off x="1739193" y="6300358"/>
                <a:ext cx="60870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/>
              <p:cNvSpPr>
                <a:spLocks noChangeAspect="1"/>
              </p:cNvSpPr>
              <p:nvPr/>
            </p:nvSpPr>
            <p:spPr>
              <a:xfrm>
                <a:off x="3076599" y="6242758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75" name="Oval 74"/>
              <p:cNvSpPr>
                <a:spLocks noChangeAspect="1"/>
              </p:cNvSpPr>
              <p:nvPr/>
            </p:nvSpPr>
            <p:spPr>
              <a:xfrm>
                <a:off x="3800504" y="6242758"/>
                <a:ext cx="115200" cy="115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76" name="Straight Connector 75"/>
              <p:cNvCxnSpPr/>
              <p:nvPr/>
            </p:nvCxnSpPr>
            <p:spPr>
              <a:xfrm>
                <a:off x="2463097" y="6300358"/>
                <a:ext cx="613502" cy="0"/>
              </a:xfrm>
              <a:prstGeom prst="line">
                <a:avLst/>
              </a:prstGeom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6742842" y="3140968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6397559" y="3850585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7426266" y="3140968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6742842" y="4564965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7769168" y="3850585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7426266" y="4564965"/>
              <a:ext cx="115200" cy="115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60" name="Straight Connector 59"/>
            <p:cNvCxnSpPr>
              <a:stCxn id="55" idx="2"/>
              <a:endCxn id="53" idx="6"/>
            </p:cNvCxnSpPr>
            <p:nvPr/>
          </p:nvCxnSpPr>
          <p:spPr>
            <a:xfrm rot="10800000">
              <a:off x="6858042" y="3198568"/>
              <a:ext cx="56822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4" idx="4"/>
              <a:endCxn id="56" idx="1"/>
            </p:cNvCxnSpPr>
            <p:nvPr/>
          </p:nvCxnSpPr>
          <p:spPr>
            <a:xfrm rot="16200000" flipH="1">
              <a:off x="6299411" y="4121533"/>
              <a:ext cx="616051" cy="30455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9" idx="7"/>
              <a:endCxn id="58" idx="4"/>
            </p:cNvCxnSpPr>
            <p:nvPr/>
          </p:nvCxnSpPr>
          <p:spPr>
            <a:xfrm rot="5400000" flipH="1" flipV="1">
              <a:off x="7367656" y="4122725"/>
              <a:ext cx="616051" cy="30217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6" idx="6"/>
              <a:endCxn id="59" idx="2"/>
            </p:cNvCxnSpPr>
            <p:nvPr/>
          </p:nvCxnSpPr>
          <p:spPr>
            <a:xfrm>
              <a:off x="6858042" y="4622565"/>
              <a:ext cx="568224" cy="0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4" idx="7"/>
              <a:endCxn id="53" idx="3"/>
            </p:cNvCxnSpPr>
            <p:nvPr/>
          </p:nvCxnSpPr>
          <p:spPr>
            <a:xfrm rot="5400000" flipH="1" flipV="1">
              <a:off x="6313721" y="3421465"/>
              <a:ext cx="628159" cy="263825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5" idx="5"/>
              <a:endCxn id="58" idx="1"/>
            </p:cNvCxnSpPr>
            <p:nvPr/>
          </p:nvCxnSpPr>
          <p:spPr>
            <a:xfrm rot="16200000" flipH="1">
              <a:off x="7341238" y="3422654"/>
              <a:ext cx="628159" cy="261444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4"/>
              <p:cNvSpPr txBox="1">
                <a:spLocks noChangeArrowheads="1"/>
              </p:cNvSpPr>
              <p:nvPr/>
            </p:nvSpPr>
            <p:spPr bwMode="auto">
              <a:xfrm>
                <a:off x="8601" y="1161503"/>
                <a:ext cx="9144000" cy="1200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 </a:t>
                </a:r>
                <a:r>
                  <a:rPr lang="en-US" sz="2400" kern="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weight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accPr>
                          <m:e>
                            <m:r>
                              <a:rPr lang="en-US" sz="2400" b="0" i="1" kern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</m:sub>
                    </m:sSub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(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)</m:t>
                    </m:r>
                  </m:oMath>
                </a14:m>
                <a:r>
                  <a:rPr lang="en-US" sz="24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of an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-alternating path/cycle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 sum of the weights of the edges not in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, 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i="1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minus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 sum of the weights of the edges in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.</a:t>
                </a:r>
                <a:endParaRPr lang="en-US" sz="2400" i="1" kern="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01" y="1161503"/>
                <a:ext cx="9144000" cy="1200329"/>
              </a:xfrm>
              <a:prstGeom prst="rect">
                <a:avLst/>
              </a:prstGeom>
              <a:blipFill>
                <a:blip r:embed="rId2"/>
                <a:stretch>
                  <a:fillRect t="-4082" b="-1122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4"/>
              <p:cNvSpPr txBox="1">
                <a:spLocks noChangeArrowheads="1"/>
              </p:cNvSpPr>
              <p:nvPr/>
            </p:nvSpPr>
            <p:spPr bwMode="auto">
              <a:xfrm>
                <a:off x="-652" y="4849102"/>
                <a:ext cx="9144000" cy="1569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b="1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Lemma: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a </a:t>
                </a:r>
                <a:r>
                  <a:rPr lang="en-US" sz="2400" i="1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proper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alternating path or cycle, 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i.e., an alternating path such that its endpoints are either unmatched, 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or matched by the edges touching them in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, then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⊕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is also a matching and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⊕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)=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𝑀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)+</m:t>
                    </m:r>
                    <m:sSub>
                      <m:sSubPr>
                        <m:ctrlPr>
                          <a:rPr lang="en-US" sz="24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accPr>
                          <m:e>
                            <m:r>
                              <a:rPr lang="en-US" sz="2400" i="1" kern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</m:sub>
                    </m:sSub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(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)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.</a:t>
                </a:r>
              </a:p>
            </p:txBody>
          </p:sp>
        </mc:Choice>
        <mc:Fallback xmlns="">
          <p:sp>
            <p:nvSpPr>
              <p:cNvPr id="104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52" y="4849102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t="-2326" b="-85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/>
          <p:cNvSpPr txBox="1"/>
          <p:nvPr/>
        </p:nvSpPr>
        <p:spPr>
          <a:xfrm>
            <a:off x="1592513" y="2671876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960665" y="2671876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400825" y="2671876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240585" y="2671876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−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680745" y="2671876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−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921105" y="2455852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713193" y="3067920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−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713193" y="3860008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921105" y="4400068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−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165021" y="3067920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−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165021" y="3860008"/>
            <a:ext cx="36004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endParaRPr lang="he-IL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977566" y="4249729"/>
            <a:ext cx="937491" cy="665018"/>
            <a:chOff x="4078056" y="824331"/>
            <a:chExt cx="937491" cy="665018"/>
          </a:xfrm>
        </p:grpSpPr>
        <p:sp>
          <p:nvSpPr>
            <p:cNvPr id="21" name="Oval 20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/>
          <p:cNvGrpSpPr/>
          <p:nvPr/>
        </p:nvGrpSpPr>
        <p:grpSpPr>
          <a:xfrm>
            <a:off x="3201060" y="4249729"/>
            <a:ext cx="937491" cy="665018"/>
            <a:chOff x="4078056" y="824331"/>
            <a:chExt cx="937491" cy="665018"/>
          </a:xfrm>
        </p:grpSpPr>
        <p:sp>
          <p:nvSpPr>
            <p:cNvPr id="24" name="Oval 23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5" name="Straight Arrow Connector 114"/>
          <p:cNvCxnSpPr>
            <a:stCxn id="114" idx="0"/>
          </p:cNvCxnSpPr>
          <p:nvPr/>
        </p:nvCxnSpPr>
        <p:spPr>
          <a:xfrm flipV="1">
            <a:off x="2242168" y="4889348"/>
            <a:ext cx="45258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6" idx="0"/>
            <a:endCxn id="21" idx="4"/>
          </p:cNvCxnSpPr>
          <p:nvPr/>
        </p:nvCxnSpPr>
        <p:spPr>
          <a:xfrm flipV="1">
            <a:off x="2446311" y="4914747"/>
            <a:ext cx="1" cy="56108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18" idx="0"/>
          </p:cNvCxnSpPr>
          <p:nvPr/>
        </p:nvCxnSpPr>
        <p:spPr>
          <a:xfrm flipH="1" flipV="1">
            <a:off x="2612504" y="4889348"/>
            <a:ext cx="37950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endCxn id="21" idx="5"/>
          </p:cNvCxnSpPr>
          <p:nvPr/>
        </p:nvCxnSpPr>
        <p:spPr>
          <a:xfrm flipH="1" flipV="1">
            <a:off x="2777765" y="4817357"/>
            <a:ext cx="61285" cy="65847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>
            <a:spLocks noChangeAspect="1"/>
          </p:cNvSpPr>
          <p:nvPr/>
        </p:nvSpPr>
        <p:spPr>
          <a:xfrm>
            <a:off x="3364164" y="5462419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Arrow Connector 133"/>
          <p:cNvCxnSpPr>
            <a:stCxn id="133" idx="0"/>
          </p:cNvCxnSpPr>
          <p:nvPr/>
        </p:nvCxnSpPr>
        <p:spPr>
          <a:xfrm flipV="1">
            <a:off x="3432744" y="4863176"/>
            <a:ext cx="99762" cy="59924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>
            <a:spLocks noChangeAspect="1"/>
          </p:cNvSpPr>
          <p:nvPr/>
        </p:nvSpPr>
        <p:spPr>
          <a:xfrm>
            <a:off x="3601226" y="5462419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Arrow Connector 135"/>
          <p:cNvCxnSpPr>
            <a:stCxn id="135" idx="0"/>
          </p:cNvCxnSpPr>
          <p:nvPr/>
        </p:nvCxnSpPr>
        <p:spPr>
          <a:xfrm flipV="1">
            <a:off x="3669806" y="4902049"/>
            <a:ext cx="4915" cy="560370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>
            <a:spLocks noChangeAspect="1"/>
          </p:cNvSpPr>
          <p:nvPr/>
        </p:nvSpPr>
        <p:spPr>
          <a:xfrm>
            <a:off x="3838287" y="5462419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>
            <a:stCxn id="137" idx="0"/>
          </p:cNvCxnSpPr>
          <p:nvPr/>
        </p:nvCxnSpPr>
        <p:spPr>
          <a:xfrm flipH="1" flipV="1">
            <a:off x="3805843" y="4863176"/>
            <a:ext cx="101024" cy="59924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1969445" y="5475829"/>
            <a:ext cx="953732" cy="137160"/>
            <a:chOff x="311515" y="5847349"/>
            <a:chExt cx="953732" cy="137160"/>
          </a:xfrm>
        </p:grpSpPr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515658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719801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>
              <a:spLocks noChangeAspect="1"/>
            </p:cNvSpPr>
            <p:nvPr/>
          </p:nvSpPr>
          <p:spPr>
            <a:xfrm>
              <a:off x="923944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128087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311515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Arrow Connector 79"/>
          <p:cNvCxnSpPr>
            <a:stCxn id="79" idx="0"/>
            <a:endCxn id="21" idx="3"/>
          </p:cNvCxnSpPr>
          <p:nvPr/>
        </p:nvCxnSpPr>
        <p:spPr>
          <a:xfrm flipV="1">
            <a:off x="2038025" y="4817357"/>
            <a:ext cx="76833" cy="65847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446312" y="3002841"/>
            <a:ext cx="2285364" cy="1532781"/>
            <a:chOff x="2446312" y="3072513"/>
            <a:chExt cx="2285364" cy="1532781"/>
          </a:xfrm>
        </p:grpSpPr>
        <p:grpSp>
          <p:nvGrpSpPr>
            <p:cNvPr id="18" name="Group 17"/>
            <p:cNvGrpSpPr/>
            <p:nvPr/>
          </p:nvGrpSpPr>
          <p:grpSpPr>
            <a:xfrm>
              <a:off x="3237240" y="3072513"/>
              <a:ext cx="937491" cy="665018"/>
              <a:chOff x="2127518" y="3374361"/>
              <a:chExt cx="937491" cy="665018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127518" y="3374361"/>
                <a:ext cx="937491" cy="665018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2255218" y="3476038"/>
                    <a:ext cx="68209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218" y="3476038"/>
                    <a:ext cx="682090" cy="4616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2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7" name="Straight Arrow Connector 56"/>
            <p:cNvCxnSpPr>
              <a:stCxn id="21" idx="0"/>
              <a:endCxn id="4" idx="3"/>
            </p:cNvCxnSpPr>
            <p:nvPr/>
          </p:nvCxnSpPr>
          <p:spPr>
            <a:xfrm flipV="1">
              <a:off x="2446312" y="3640141"/>
              <a:ext cx="928220" cy="670551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59" idx="0"/>
              <a:endCxn id="4" idx="5"/>
            </p:cNvCxnSpPr>
            <p:nvPr/>
          </p:nvCxnSpPr>
          <p:spPr>
            <a:xfrm flipH="1" flipV="1">
              <a:off x="4037439" y="3640141"/>
              <a:ext cx="694237" cy="965153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24" idx="0"/>
              <a:endCxn id="4" idx="4"/>
            </p:cNvCxnSpPr>
            <p:nvPr/>
          </p:nvCxnSpPr>
          <p:spPr>
            <a:xfrm flipV="1">
              <a:off x="3669806" y="3737531"/>
              <a:ext cx="36180" cy="573161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Oval 158"/>
          <p:cNvSpPr>
            <a:spLocks noChangeAspect="1"/>
          </p:cNvSpPr>
          <p:nvPr/>
        </p:nvSpPr>
        <p:spPr>
          <a:xfrm>
            <a:off x="4663096" y="4535622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6" name="Group 165"/>
          <p:cNvGrpSpPr/>
          <p:nvPr/>
        </p:nvGrpSpPr>
        <p:grpSpPr>
          <a:xfrm flipH="1">
            <a:off x="7220766" y="4251207"/>
            <a:ext cx="937491" cy="665018"/>
            <a:chOff x="4078056" y="824331"/>
            <a:chExt cx="937491" cy="665018"/>
          </a:xfrm>
        </p:grpSpPr>
        <p:sp>
          <p:nvSpPr>
            <p:cNvPr id="191" name="Oval 190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7" name="Group 166"/>
          <p:cNvGrpSpPr/>
          <p:nvPr/>
        </p:nvGrpSpPr>
        <p:grpSpPr>
          <a:xfrm flipH="1">
            <a:off x="5997272" y="4251207"/>
            <a:ext cx="937491" cy="665018"/>
            <a:chOff x="4078056" y="824331"/>
            <a:chExt cx="937491" cy="665018"/>
          </a:xfrm>
        </p:grpSpPr>
        <p:sp>
          <p:nvSpPr>
            <p:cNvPr id="189" name="Oval 188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0" name="TextBox 1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9" name="Straight Arrow Connector 168"/>
          <p:cNvCxnSpPr>
            <a:stCxn id="184" idx="0"/>
          </p:cNvCxnSpPr>
          <p:nvPr/>
        </p:nvCxnSpPr>
        <p:spPr>
          <a:xfrm flipH="1" flipV="1">
            <a:off x="7848397" y="4890826"/>
            <a:ext cx="45258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85" idx="0"/>
            <a:endCxn id="191" idx="4"/>
          </p:cNvCxnSpPr>
          <p:nvPr/>
        </p:nvCxnSpPr>
        <p:spPr>
          <a:xfrm flipH="1" flipV="1">
            <a:off x="7689511" y="4916225"/>
            <a:ext cx="1" cy="56108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86" idx="0"/>
          </p:cNvCxnSpPr>
          <p:nvPr/>
        </p:nvCxnSpPr>
        <p:spPr>
          <a:xfrm flipV="1">
            <a:off x="7485369" y="4890826"/>
            <a:ext cx="37950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endCxn id="191" idx="5"/>
          </p:cNvCxnSpPr>
          <p:nvPr/>
        </p:nvCxnSpPr>
        <p:spPr>
          <a:xfrm flipV="1">
            <a:off x="7296773" y="4818835"/>
            <a:ext cx="61285" cy="65847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/>
          <p:cNvSpPr>
            <a:spLocks noChangeAspect="1"/>
          </p:cNvSpPr>
          <p:nvPr/>
        </p:nvSpPr>
        <p:spPr>
          <a:xfrm flipH="1">
            <a:off x="6634499" y="5463897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/>
          <p:cNvCxnSpPr>
            <a:stCxn id="173" idx="0"/>
          </p:cNvCxnSpPr>
          <p:nvPr/>
        </p:nvCxnSpPr>
        <p:spPr>
          <a:xfrm flipH="1" flipV="1">
            <a:off x="6634498" y="4914747"/>
            <a:ext cx="68581" cy="549150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/>
          <p:cNvSpPr>
            <a:spLocks noChangeAspect="1"/>
          </p:cNvSpPr>
          <p:nvPr/>
        </p:nvSpPr>
        <p:spPr>
          <a:xfrm flipH="1">
            <a:off x="6397437" y="5463897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Arrow Connector 175"/>
          <p:cNvCxnSpPr>
            <a:stCxn id="175" idx="0"/>
            <a:endCxn id="189" idx="4"/>
          </p:cNvCxnSpPr>
          <p:nvPr/>
        </p:nvCxnSpPr>
        <p:spPr>
          <a:xfrm flipV="1">
            <a:off x="6466017" y="4916225"/>
            <a:ext cx="0" cy="54767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Oval 176"/>
          <p:cNvSpPr>
            <a:spLocks noChangeAspect="1"/>
          </p:cNvSpPr>
          <p:nvPr/>
        </p:nvSpPr>
        <p:spPr>
          <a:xfrm flipH="1">
            <a:off x="6160376" y="5463897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Arrow Connector 177"/>
          <p:cNvCxnSpPr>
            <a:stCxn id="177" idx="0"/>
          </p:cNvCxnSpPr>
          <p:nvPr/>
        </p:nvCxnSpPr>
        <p:spPr>
          <a:xfrm flipV="1">
            <a:off x="6228956" y="4889348"/>
            <a:ext cx="73957" cy="574549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Group 179"/>
          <p:cNvGrpSpPr/>
          <p:nvPr/>
        </p:nvGrpSpPr>
        <p:grpSpPr>
          <a:xfrm flipH="1">
            <a:off x="7212646" y="5477307"/>
            <a:ext cx="953732" cy="137160"/>
            <a:chOff x="311515" y="5847349"/>
            <a:chExt cx="953732" cy="137160"/>
          </a:xfrm>
        </p:grpSpPr>
        <p:sp>
          <p:nvSpPr>
            <p:cNvPr id="184" name="Oval 183"/>
            <p:cNvSpPr>
              <a:spLocks noChangeAspect="1"/>
            </p:cNvSpPr>
            <p:nvPr/>
          </p:nvSpPr>
          <p:spPr>
            <a:xfrm>
              <a:off x="515658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/>
          </p:nvSpPr>
          <p:spPr>
            <a:xfrm>
              <a:off x="719801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/>
          </p:nvSpPr>
          <p:spPr>
            <a:xfrm>
              <a:off x="923944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/>
          </p:nvSpPr>
          <p:spPr>
            <a:xfrm>
              <a:off x="1128087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/>
          </p:nvSpPr>
          <p:spPr>
            <a:xfrm>
              <a:off x="311515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1" name="Straight Arrow Connector 180"/>
          <p:cNvCxnSpPr>
            <a:stCxn id="188" idx="0"/>
            <a:endCxn id="191" idx="3"/>
          </p:cNvCxnSpPr>
          <p:nvPr/>
        </p:nvCxnSpPr>
        <p:spPr>
          <a:xfrm flipH="1" flipV="1">
            <a:off x="8020965" y="4818835"/>
            <a:ext cx="76833" cy="65847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404147" y="3004319"/>
            <a:ext cx="2285364" cy="1531303"/>
            <a:chOff x="5404147" y="3073991"/>
            <a:chExt cx="2285364" cy="1531303"/>
          </a:xfrm>
        </p:grpSpPr>
        <p:grpSp>
          <p:nvGrpSpPr>
            <p:cNvPr id="164" name="Group 163"/>
            <p:cNvGrpSpPr/>
            <p:nvPr/>
          </p:nvGrpSpPr>
          <p:grpSpPr>
            <a:xfrm flipH="1">
              <a:off x="5961092" y="3073991"/>
              <a:ext cx="937491" cy="665018"/>
              <a:chOff x="2127518" y="3374361"/>
              <a:chExt cx="937491" cy="665018"/>
            </a:xfrm>
          </p:grpSpPr>
          <p:sp>
            <p:nvSpPr>
              <p:cNvPr id="193" name="Oval 192"/>
              <p:cNvSpPr/>
              <p:nvPr/>
            </p:nvSpPr>
            <p:spPr>
              <a:xfrm>
                <a:off x="2127518" y="3374361"/>
                <a:ext cx="937491" cy="665018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TextBox 193"/>
                  <p:cNvSpPr txBox="1"/>
                  <p:nvPr/>
                </p:nvSpPr>
                <p:spPr>
                  <a:xfrm>
                    <a:off x="2255218" y="3476038"/>
                    <a:ext cx="68209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4" name="TextBox 1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218" y="3476038"/>
                    <a:ext cx="682090" cy="4616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8" name="Straight Arrow Connector 167"/>
            <p:cNvCxnSpPr>
              <a:stCxn id="191" idx="0"/>
              <a:endCxn id="193" idx="3"/>
            </p:cNvCxnSpPr>
            <p:nvPr/>
          </p:nvCxnSpPr>
          <p:spPr>
            <a:xfrm flipH="1" flipV="1">
              <a:off x="6761291" y="3641619"/>
              <a:ext cx="928220" cy="670551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183" idx="0"/>
              <a:endCxn id="193" idx="5"/>
            </p:cNvCxnSpPr>
            <p:nvPr/>
          </p:nvCxnSpPr>
          <p:spPr>
            <a:xfrm flipV="1">
              <a:off x="5404147" y="3641619"/>
              <a:ext cx="694237" cy="963675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89" idx="0"/>
              <a:endCxn id="193" idx="4"/>
            </p:cNvCxnSpPr>
            <p:nvPr/>
          </p:nvCxnSpPr>
          <p:spPr>
            <a:xfrm flipH="1" flipV="1">
              <a:off x="6429837" y="3739009"/>
              <a:ext cx="36180" cy="573161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Oval 182"/>
          <p:cNvSpPr>
            <a:spLocks noChangeAspect="1"/>
          </p:cNvSpPr>
          <p:nvPr/>
        </p:nvSpPr>
        <p:spPr>
          <a:xfrm flipH="1">
            <a:off x="5335567" y="4535622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>
            <a:spLocks noChangeAspect="1"/>
          </p:cNvSpPr>
          <p:nvPr/>
        </p:nvSpPr>
        <p:spPr>
          <a:xfrm flipH="1">
            <a:off x="8684944" y="4535622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/>
              <p:cNvSpPr txBox="1"/>
              <p:nvPr/>
            </p:nvSpPr>
            <p:spPr>
              <a:xfrm>
                <a:off x="4411888" y="4705545"/>
                <a:ext cx="682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6" name="TextBox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888" y="4705545"/>
                <a:ext cx="682090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/>
              <p:cNvSpPr txBox="1"/>
              <p:nvPr/>
            </p:nvSpPr>
            <p:spPr>
              <a:xfrm>
                <a:off x="5071557" y="4705545"/>
                <a:ext cx="682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7" name="TextBox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557" y="4705545"/>
                <a:ext cx="682090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/>
              <p:cNvSpPr txBox="1"/>
              <p:nvPr/>
            </p:nvSpPr>
            <p:spPr>
              <a:xfrm>
                <a:off x="8412479" y="4705545"/>
                <a:ext cx="682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0" name="TextBox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479" y="4705545"/>
                <a:ext cx="682090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3705986" y="1282053"/>
            <a:ext cx="4999045" cy="3264947"/>
            <a:chOff x="3705986" y="1351725"/>
            <a:chExt cx="4999045" cy="32649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/>
                <p:cNvSpPr txBox="1"/>
                <p:nvPr/>
              </p:nvSpPr>
              <p:spPr>
                <a:xfrm>
                  <a:off x="6098384" y="1429399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8384" y="1429399"/>
                  <a:ext cx="682090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Oval 197"/>
            <p:cNvSpPr/>
            <p:nvPr/>
          </p:nvSpPr>
          <p:spPr>
            <a:xfrm>
              <a:off x="5936231" y="1351725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Arrow Connector 200"/>
            <p:cNvCxnSpPr>
              <a:stCxn id="4" idx="0"/>
              <a:endCxn id="198" idx="3"/>
            </p:cNvCxnSpPr>
            <p:nvPr/>
          </p:nvCxnSpPr>
          <p:spPr>
            <a:xfrm flipV="1">
              <a:off x="3705986" y="1919353"/>
              <a:ext cx="2367537" cy="1144451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93" idx="0"/>
              <a:endCxn id="198" idx="4"/>
            </p:cNvCxnSpPr>
            <p:nvPr/>
          </p:nvCxnSpPr>
          <p:spPr>
            <a:xfrm flipH="1" flipV="1">
              <a:off x="6404977" y="2016743"/>
              <a:ext cx="24860" cy="1048539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stCxn id="195" idx="7"/>
              <a:endCxn id="198" idx="5"/>
            </p:cNvCxnSpPr>
            <p:nvPr/>
          </p:nvCxnSpPr>
          <p:spPr>
            <a:xfrm flipH="1" flipV="1">
              <a:off x="6736430" y="1919353"/>
              <a:ext cx="1968601" cy="2697319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ext Box 3"/>
          <p:cNvSpPr txBox="1">
            <a:spLocks noChangeArrowheads="1"/>
          </p:cNvSpPr>
          <p:nvPr/>
        </p:nvSpPr>
        <p:spPr bwMode="auto">
          <a:xfrm>
            <a:off x="-6696" y="11494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Maintaining </a:t>
            </a: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even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blossoms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85060" y="925915"/>
            <a:ext cx="4697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a 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union-find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 structure.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TextBox 205"/>
              <p:cNvSpPr txBox="1"/>
              <p:nvPr/>
            </p:nvSpPr>
            <p:spPr>
              <a:xfrm>
                <a:off x="177659" y="1389034"/>
                <a:ext cx="469708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𝑓𝑖𝑛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maximum (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even)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currently containing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6" name="TextBox 2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59" y="1389034"/>
                <a:ext cx="4697086" cy="1200329"/>
              </a:xfrm>
              <a:prstGeom prst="rect">
                <a:avLst/>
              </a:prstGeom>
              <a:blipFill>
                <a:blip r:embed="rId12"/>
                <a:stretch>
                  <a:fillRect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7" name="TextBox 206"/>
              <p:cNvSpPr txBox="1"/>
              <p:nvPr/>
            </p:nvSpPr>
            <p:spPr>
              <a:xfrm>
                <a:off x="-6696" y="5837608"/>
                <a:ext cx="915069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equence of unions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known in advance, but there are some restrictions</a:t>
                </a:r>
                <a:b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the possible sequences. Can be used to obtain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finds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a RAM.)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7" name="TextBox 2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696" y="5837608"/>
                <a:ext cx="9150696" cy="769441"/>
              </a:xfrm>
              <a:prstGeom prst="rect">
                <a:avLst/>
              </a:prstGeom>
              <a:blipFill>
                <a:blip r:embed="rId13"/>
                <a:stretch>
                  <a:fillRect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170259" y="2642267"/>
                <a:ext cx="273053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vertex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 field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𝑒𝑣𝑒𝑛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says whether it is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not.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59" y="2642267"/>
                <a:ext cx="2730535" cy="1569660"/>
              </a:xfrm>
              <a:prstGeom prst="rect">
                <a:avLst/>
              </a:prstGeom>
              <a:blipFill>
                <a:blip r:embed="rId14"/>
                <a:stretch>
                  <a:fillRect l="-670" t="-3101" r="-3571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676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  <p:bldP spid="206" grpId="0"/>
      <p:bldP spid="207" grpId="0"/>
      <p:bldP spid="7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58997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Even alternating paths in blossoms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622760" y="1286471"/>
                <a:ext cx="5192763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Lemma: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blossom with base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there is an even alternating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starting with a match edge.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760" y="1286471"/>
                <a:ext cx="5192763" cy="1446550"/>
              </a:xfrm>
              <a:prstGeom prst="rect">
                <a:avLst/>
              </a:prstGeom>
              <a:blipFill>
                <a:blip r:embed="rId3"/>
                <a:stretch>
                  <a:fillRect t="-2954" r="-2230" b="-8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032068" y="838853"/>
            <a:ext cx="5120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Reminder: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032068" y="2749752"/>
                <a:ext cx="511628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Proof: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induction on the depth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068" y="2749752"/>
                <a:ext cx="5116281" cy="430887"/>
              </a:xfrm>
              <a:prstGeom prst="rect">
                <a:avLst/>
              </a:prstGeom>
              <a:blipFill>
                <a:blip r:embed="rId4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>
            <a:spLocks noChangeAspect="1"/>
          </p:cNvSpPr>
          <p:nvPr/>
        </p:nvSpPr>
        <p:spPr>
          <a:xfrm>
            <a:off x="884167" y="4780401"/>
            <a:ext cx="128927" cy="13765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26120" y="1004186"/>
            <a:ext cx="3596640" cy="4731319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7017" y="982810"/>
                <a:ext cx="6381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sz="2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17" y="982810"/>
                <a:ext cx="63817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/>
          <p:cNvSpPr>
            <a:spLocks noChangeAspect="1"/>
          </p:cNvSpPr>
          <p:nvPr/>
        </p:nvSpPr>
        <p:spPr>
          <a:xfrm>
            <a:off x="598338" y="3055167"/>
            <a:ext cx="87082" cy="9297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93223" y="4305508"/>
                <a:ext cx="63817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23" y="4305508"/>
                <a:ext cx="63817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67658" y="2864677"/>
                <a:ext cx="63386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</m:oMath>
                  </m:oMathPara>
                </a14:m>
                <a:endParaRPr lang="en-US" sz="22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58" y="2864677"/>
                <a:ext cx="633864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3982576" y="3197370"/>
                <a:ext cx="515270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sub-blossoms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76" y="3197370"/>
                <a:ext cx="5152707" cy="430887"/>
              </a:xfrm>
              <a:prstGeom prst="rect">
                <a:avLst/>
              </a:prstGeom>
              <a:blipFill>
                <a:blip r:embed="rId14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/>
              <p:cNvSpPr txBox="1"/>
              <p:nvPr/>
            </p:nvSpPr>
            <p:spPr>
              <a:xfrm>
                <a:off x="4036425" y="3644988"/>
                <a:ext cx="50945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even.</a:t>
                </a:r>
                <a:b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odd go in the other direction.)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25" y="3644988"/>
                <a:ext cx="5094500" cy="769441"/>
              </a:xfrm>
              <a:prstGeom prst="rect">
                <a:avLst/>
              </a:prstGeom>
              <a:blipFill>
                <a:blip r:embed="rId15"/>
                <a:stretch>
                  <a:fillRect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140025" y="1295496"/>
            <a:ext cx="3347787" cy="4167420"/>
            <a:chOff x="140025" y="1295496"/>
            <a:chExt cx="3347787" cy="4167420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1249548" y="1376392"/>
              <a:ext cx="1262799" cy="1004094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505302" y="1838173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465005" y="2552044"/>
              <a:ext cx="1031414" cy="110122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916248" y="2648363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2" name="Straight Connector 11"/>
            <p:cNvCxnSpPr>
              <a:stCxn id="11" idx="7"/>
              <a:endCxn id="9" idx="3"/>
            </p:cNvCxnSpPr>
            <p:nvPr/>
          </p:nvCxnSpPr>
          <p:spPr>
            <a:xfrm flipV="1">
              <a:off x="1026294" y="1955667"/>
              <a:ext cx="497889" cy="712855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389461" y="2552044"/>
              <a:ext cx="1031414" cy="110122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833022" y="2648363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5" name="Straight Connector 14"/>
            <p:cNvCxnSpPr>
              <a:stCxn id="14" idx="0"/>
              <a:endCxn id="38" idx="5"/>
            </p:cNvCxnSpPr>
            <p:nvPr/>
          </p:nvCxnSpPr>
          <p:spPr>
            <a:xfrm flipH="1" flipV="1">
              <a:off x="2321707" y="1955667"/>
              <a:ext cx="575779" cy="69269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072595" y="4094240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916248" y="3451426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621351" y="3988720"/>
              <a:ext cx="1031414" cy="110122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9" name="Straight Connector 18"/>
            <p:cNvCxnSpPr>
              <a:stCxn id="17" idx="4"/>
              <a:endCxn id="16" idx="0"/>
            </p:cNvCxnSpPr>
            <p:nvPr/>
          </p:nvCxnSpPr>
          <p:spPr>
            <a:xfrm>
              <a:off x="980712" y="3589079"/>
              <a:ext cx="156346" cy="50516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2676676" y="4094240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2833022" y="3451426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233114" y="3988720"/>
              <a:ext cx="1031414" cy="110122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3" name="Straight Connector 22"/>
            <p:cNvCxnSpPr>
              <a:stCxn id="21" idx="4"/>
              <a:endCxn id="20" idx="0"/>
            </p:cNvCxnSpPr>
            <p:nvPr/>
          </p:nvCxnSpPr>
          <p:spPr>
            <a:xfrm flipH="1">
              <a:off x="2741140" y="3589079"/>
              <a:ext cx="156346" cy="505161"/>
            </a:xfrm>
            <a:prstGeom prst="line">
              <a:avLst/>
            </a:prstGeom>
            <a:ln w="508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374755" y="4683072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466327" y="4683072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6" name="Straight Connector 25"/>
            <p:cNvCxnSpPr>
              <a:stCxn id="25" idx="2"/>
              <a:endCxn id="24" idx="6"/>
            </p:cNvCxnSpPr>
            <p:nvPr/>
          </p:nvCxnSpPr>
          <p:spPr>
            <a:xfrm flipH="1">
              <a:off x="1503681" y="4751899"/>
              <a:ext cx="96264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2211661" y="1838173"/>
              <a:ext cx="128927" cy="13765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1304764" y="4970473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4764" y="4970473"/>
                  <a:ext cx="638175" cy="4924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124016" y="4953316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016" y="4953316"/>
                  <a:ext cx="638175" cy="49244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954784" y="2446923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4784" y="2446923"/>
                  <a:ext cx="638175" cy="49244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802785" y="1295496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785" y="1295496"/>
                  <a:ext cx="638175" cy="49244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140025" y="2249574"/>
                  <a:ext cx="63817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6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25" y="2249574"/>
                  <a:ext cx="638175" cy="49244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2500034" y="4529186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0034" y="4529186"/>
                  <a:ext cx="638175" cy="430887"/>
                </a:xfrm>
                <a:prstGeom prst="rect">
                  <a:avLst/>
                </a:prstGeom>
                <a:blipFill>
                  <a:blip r:embed="rId21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920386" y="2564417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386" y="2564417"/>
                  <a:ext cx="638175" cy="430887"/>
                </a:xfrm>
                <a:prstGeom prst="rect">
                  <a:avLst/>
                </a:prstGeom>
                <a:blipFill>
                  <a:blip r:embed="rId22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1371955" y="1419659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1955" y="1419659"/>
                  <a:ext cx="638175" cy="43088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1887723" y="1407286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7723" y="1407286"/>
                  <a:ext cx="638175" cy="43088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2840197" y="2590937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0197" y="2590937"/>
                  <a:ext cx="638175" cy="430887"/>
                </a:xfrm>
                <a:prstGeom prst="rect">
                  <a:avLst/>
                </a:prstGeom>
                <a:blipFill>
                  <a:blip r:embed="rId25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2849637" y="3146983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9637" y="3146983"/>
                  <a:ext cx="638175" cy="430887"/>
                </a:xfrm>
                <a:prstGeom prst="rect">
                  <a:avLst/>
                </a:prstGeom>
                <a:blipFill>
                  <a:blip r:embed="rId26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2668221" y="4038548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8221" y="4038548"/>
                  <a:ext cx="638175" cy="430887"/>
                </a:xfrm>
                <a:prstGeom prst="rect">
                  <a:avLst/>
                </a:prstGeom>
                <a:blipFill>
                  <a:blip r:embed="rId27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156660" y="4236378"/>
                  <a:ext cx="6381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6660" y="4236378"/>
                  <a:ext cx="638175" cy="43088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/>
              <p:cNvSpPr txBox="1"/>
              <p:nvPr/>
            </p:nvSpPr>
            <p:spPr>
              <a:xfrm>
                <a:off x="3531448" y="4431160"/>
                <a:ext cx="559512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edges of the even alternating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448" y="4431160"/>
                <a:ext cx="5595121" cy="769441"/>
              </a:xfrm>
              <a:prstGeom prst="rect">
                <a:avLst/>
              </a:prstGeom>
              <a:blipFill>
                <a:blip r:embed="rId29"/>
                <a:stretch>
                  <a:fillRect l="-654" t="-5556" r="-1961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/>
              <p:cNvSpPr txBox="1"/>
              <p:nvPr/>
            </p:nvSpPr>
            <p:spPr>
              <a:xfrm>
                <a:off x="2897485" y="5217332"/>
                <a:ext cx="6250851" cy="832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b="0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200" b="0" i="1" dirty="0" smtClean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200" b="0" i="1" dirty="0" smtClean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485" y="5217332"/>
                <a:ext cx="6250851" cy="832023"/>
              </a:xfrm>
              <a:prstGeom prst="rect">
                <a:avLst/>
              </a:prstGeom>
              <a:blipFill>
                <a:blip r:embed="rId30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2961949" y="6066089"/>
            <a:ext cx="6177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Exercise: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necessarily the only such path?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90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52" grpId="0"/>
      <p:bldP spid="54" grpId="0"/>
      <p:bldP spid="62" grpId="0"/>
      <p:bldP spid="63" grpId="0"/>
      <p:bldP spid="6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85122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Finding even alternating paths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349" y="932896"/>
                <a:ext cx="91440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apply this recursive construction we need to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sub-blossom containing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similarly in all recursive calls.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" y="932896"/>
                <a:ext cx="9144000" cy="769441"/>
              </a:xfrm>
              <a:prstGeom prst="rect">
                <a:avLst/>
              </a:prstGeom>
              <a:blipFill>
                <a:blip r:embed="rId2"/>
                <a:stretch>
                  <a:fillRect t="-5556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-8" y="1767581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Exercise: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Suggest a way of solving this ‘small’ problem.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3051" y="2759843"/>
                <a:ext cx="91440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</a:t>
                </a:r>
                <a:r>
                  <a:rPr lang="en-US" sz="2200" i="1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defining edge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𝑥𝑦</m:t>
                    </m:r>
                  </m:oMath>
                </a14:m>
                <a:r>
                  <a:rPr lang="en-US" sz="2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a blossom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keeps pointers to the two </a:t>
                </a:r>
                <a:b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uniquely defined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(arbitrarily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deep) sub-blossoms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it connects.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1" y="2759843"/>
                <a:ext cx="9144000" cy="769441"/>
              </a:xfrm>
              <a:prstGeom prst="rect">
                <a:avLst/>
              </a:prstGeom>
              <a:blipFill>
                <a:blip r:embed="rId3"/>
                <a:stretch>
                  <a:fillRect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-15" y="2263712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describe a ‘clever’ alternative recursive definitions of the paths.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332" y="3594528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𝑢𝑣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matched edge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" y="3594528"/>
                <a:ext cx="9144000" cy="430887"/>
              </a:xfrm>
              <a:prstGeom prst="rect">
                <a:avLst/>
              </a:prstGeom>
              <a:blipFill>
                <a:blip r:embed="rId4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-26" y="4090659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sub-blossoms connected by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𝑢𝑣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" y="4090659"/>
                <a:ext cx="9144000" cy="430887"/>
              </a:xfrm>
              <a:prstGeom prst="rect">
                <a:avLst/>
              </a:prstGeom>
              <a:blipFill>
                <a:blip r:embed="rId5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3034" y="4586790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other sibling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𝑥𝑦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edge connecting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" y="4586790"/>
                <a:ext cx="9144000" cy="430887"/>
              </a:xfrm>
              <a:prstGeom prst="rect">
                <a:avLst/>
              </a:prstGeom>
              <a:blipFill>
                <a:blip r:embed="rId6"/>
                <a:stretch>
                  <a:fillRect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7386" y="5082921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Lemma:</a:t>
                </a:r>
                <a:r>
                  <a:rPr lang="en-US" sz="2200" b="0" dirty="0" smtClean="0"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𝑢𝑣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sup>
                    </m:sSup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𝑥𝑦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2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sz="22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Reverse</a:t>
                </a:r>
                <a:r>
                  <a:rPr lang="en-US" sz="22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2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6" y="5082921"/>
                <a:ext cx="9144000" cy="430887"/>
              </a:xfrm>
              <a:prstGeom prst="rect">
                <a:avLst/>
              </a:prstGeom>
              <a:blipFill>
                <a:blip r:embed="rId7"/>
                <a:stretch>
                  <a:fillRect t="-11429" b="-2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343" y="5579055"/>
                <a:ext cx="91440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Exercise: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Prove the lemma. Show that this gives a recursive procedure that does not need to receive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an argument. Are the paths obtained the same?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" y="5579055"/>
                <a:ext cx="9144000" cy="769441"/>
              </a:xfrm>
              <a:prstGeom prst="rect">
                <a:avLst/>
              </a:prstGeom>
              <a:blipFill>
                <a:blip r:embed="rId8"/>
                <a:stretch>
                  <a:fillRect t="-5556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73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46084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Finding augmenting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paths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349" y="1247429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can easily find an even alternating path 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an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vertex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the root of its tree.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" y="1247429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-8" y="305620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Exercise: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Work out the exact details.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0" y="233648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 thus efficiently find augmenting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paths.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1" y="377592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Exercise: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What changes in the representation of 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blossoms after the application an augmenting path?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5" grpId="0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3377934" y="2461792"/>
            <a:ext cx="937491" cy="665018"/>
            <a:chOff x="2127518" y="3374361"/>
            <a:chExt cx="937491" cy="665018"/>
          </a:xfrm>
        </p:grpSpPr>
        <p:sp>
          <p:nvSpPr>
            <p:cNvPr id="4" name="Oval 3"/>
            <p:cNvSpPr/>
            <p:nvPr/>
          </p:nvSpPr>
          <p:spPr>
            <a:xfrm>
              <a:off x="2127518" y="337436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2255218" y="347603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5218" y="3476038"/>
                  <a:ext cx="682090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2118260" y="3557756"/>
            <a:ext cx="937491" cy="665018"/>
            <a:chOff x="4078056" y="824331"/>
            <a:chExt cx="937491" cy="665018"/>
          </a:xfrm>
        </p:grpSpPr>
        <p:sp>
          <p:nvSpPr>
            <p:cNvPr id="21" name="Oval 20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/>
          <p:cNvGrpSpPr/>
          <p:nvPr/>
        </p:nvGrpSpPr>
        <p:grpSpPr>
          <a:xfrm>
            <a:off x="3341754" y="3557756"/>
            <a:ext cx="937491" cy="665018"/>
            <a:chOff x="4078056" y="824331"/>
            <a:chExt cx="937491" cy="665018"/>
          </a:xfrm>
        </p:grpSpPr>
        <p:sp>
          <p:nvSpPr>
            <p:cNvPr id="24" name="Oval 23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7" name="Straight Arrow Connector 56"/>
          <p:cNvCxnSpPr>
            <a:stCxn id="21" idx="0"/>
            <a:endCxn id="4" idx="3"/>
          </p:cNvCxnSpPr>
          <p:nvPr/>
        </p:nvCxnSpPr>
        <p:spPr>
          <a:xfrm flipV="1">
            <a:off x="2587006" y="3029420"/>
            <a:ext cx="928220" cy="528336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14" idx="0"/>
          </p:cNvCxnSpPr>
          <p:nvPr/>
        </p:nvCxnSpPr>
        <p:spPr>
          <a:xfrm flipV="1">
            <a:off x="2382862" y="4197375"/>
            <a:ext cx="45258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6" idx="0"/>
            <a:endCxn id="21" idx="4"/>
          </p:cNvCxnSpPr>
          <p:nvPr/>
        </p:nvCxnSpPr>
        <p:spPr>
          <a:xfrm flipV="1">
            <a:off x="2587005" y="4222774"/>
            <a:ext cx="1" cy="56108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18" idx="0"/>
          </p:cNvCxnSpPr>
          <p:nvPr/>
        </p:nvCxnSpPr>
        <p:spPr>
          <a:xfrm flipH="1" flipV="1">
            <a:off x="2753198" y="4197375"/>
            <a:ext cx="37950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endCxn id="21" idx="5"/>
          </p:cNvCxnSpPr>
          <p:nvPr/>
        </p:nvCxnSpPr>
        <p:spPr>
          <a:xfrm flipH="1" flipV="1">
            <a:off x="2918459" y="4125384"/>
            <a:ext cx="61285" cy="65847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>
            <a:spLocks noChangeAspect="1"/>
          </p:cNvSpPr>
          <p:nvPr/>
        </p:nvSpPr>
        <p:spPr>
          <a:xfrm>
            <a:off x="3504858" y="4770446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Arrow Connector 133"/>
          <p:cNvCxnSpPr>
            <a:stCxn id="133" idx="0"/>
          </p:cNvCxnSpPr>
          <p:nvPr/>
        </p:nvCxnSpPr>
        <p:spPr>
          <a:xfrm flipV="1">
            <a:off x="3573438" y="4171203"/>
            <a:ext cx="99762" cy="59924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>
            <a:spLocks noChangeAspect="1"/>
          </p:cNvSpPr>
          <p:nvPr/>
        </p:nvSpPr>
        <p:spPr>
          <a:xfrm>
            <a:off x="3741920" y="4770446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Arrow Connector 135"/>
          <p:cNvCxnSpPr>
            <a:stCxn id="135" idx="0"/>
          </p:cNvCxnSpPr>
          <p:nvPr/>
        </p:nvCxnSpPr>
        <p:spPr>
          <a:xfrm flipV="1">
            <a:off x="3810500" y="4210076"/>
            <a:ext cx="4915" cy="560370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>
            <a:spLocks noChangeAspect="1"/>
          </p:cNvSpPr>
          <p:nvPr/>
        </p:nvSpPr>
        <p:spPr>
          <a:xfrm>
            <a:off x="3978981" y="4770446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>
            <a:stCxn id="137" idx="0"/>
          </p:cNvCxnSpPr>
          <p:nvPr/>
        </p:nvCxnSpPr>
        <p:spPr>
          <a:xfrm flipH="1" flipV="1">
            <a:off x="3946537" y="4171203"/>
            <a:ext cx="101024" cy="59924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59" idx="1"/>
            <a:endCxn id="4" idx="5"/>
          </p:cNvCxnSpPr>
          <p:nvPr/>
        </p:nvCxnSpPr>
        <p:spPr>
          <a:xfrm flipH="1" flipV="1">
            <a:off x="4178133" y="3029420"/>
            <a:ext cx="645744" cy="837856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2110139" y="4783856"/>
            <a:ext cx="953732" cy="137160"/>
            <a:chOff x="311515" y="5847349"/>
            <a:chExt cx="953732" cy="137160"/>
          </a:xfrm>
        </p:grpSpPr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515658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719801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>
              <a:spLocks noChangeAspect="1"/>
            </p:cNvSpPr>
            <p:nvPr/>
          </p:nvSpPr>
          <p:spPr>
            <a:xfrm>
              <a:off x="923944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128087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311515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Arrow Connector 79"/>
          <p:cNvCxnSpPr>
            <a:stCxn id="79" idx="0"/>
            <a:endCxn id="21" idx="3"/>
          </p:cNvCxnSpPr>
          <p:nvPr/>
        </p:nvCxnSpPr>
        <p:spPr>
          <a:xfrm flipV="1">
            <a:off x="2178719" y="4125384"/>
            <a:ext cx="76833" cy="65847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24" idx="0"/>
            <a:endCxn id="4" idx="4"/>
          </p:cNvCxnSpPr>
          <p:nvPr/>
        </p:nvCxnSpPr>
        <p:spPr>
          <a:xfrm flipV="1">
            <a:off x="3810500" y="3126810"/>
            <a:ext cx="36180" cy="430946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/>
          <p:cNvSpPr>
            <a:spLocks noChangeAspect="1"/>
          </p:cNvSpPr>
          <p:nvPr/>
        </p:nvSpPr>
        <p:spPr>
          <a:xfrm>
            <a:off x="4803790" y="3847189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6" name="Group 165"/>
          <p:cNvGrpSpPr/>
          <p:nvPr/>
        </p:nvGrpSpPr>
        <p:grpSpPr>
          <a:xfrm flipH="1">
            <a:off x="7361460" y="3559234"/>
            <a:ext cx="937491" cy="665018"/>
            <a:chOff x="4078056" y="824331"/>
            <a:chExt cx="937491" cy="665018"/>
          </a:xfrm>
        </p:grpSpPr>
        <p:sp>
          <p:nvSpPr>
            <p:cNvPr id="191" name="Oval 190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7" name="Group 166"/>
          <p:cNvGrpSpPr/>
          <p:nvPr/>
        </p:nvGrpSpPr>
        <p:grpSpPr>
          <a:xfrm flipH="1">
            <a:off x="6137966" y="3559234"/>
            <a:ext cx="937491" cy="665018"/>
            <a:chOff x="4078056" y="824331"/>
            <a:chExt cx="937491" cy="665018"/>
          </a:xfrm>
        </p:grpSpPr>
        <p:sp>
          <p:nvSpPr>
            <p:cNvPr id="189" name="Oval 188"/>
            <p:cNvSpPr/>
            <p:nvPr/>
          </p:nvSpPr>
          <p:spPr>
            <a:xfrm>
              <a:off x="4078056" y="824331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Box 189"/>
                <p:cNvSpPr txBox="1"/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0" name="TextBox 1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756" y="926008"/>
                  <a:ext cx="68209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9" name="Straight Arrow Connector 168"/>
          <p:cNvCxnSpPr>
            <a:stCxn id="184" idx="0"/>
          </p:cNvCxnSpPr>
          <p:nvPr/>
        </p:nvCxnSpPr>
        <p:spPr>
          <a:xfrm flipH="1" flipV="1">
            <a:off x="7989091" y="4198853"/>
            <a:ext cx="45258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85" idx="0"/>
            <a:endCxn id="191" idx="4"/>
          </p:cNvCxnSpPr>
          <p:nvPr/>
        </p:nvCxnSpPr>
        <p:spPr>
          <a:xfrm flipH="1" flipV="1">
            <a:off x="7830205" y="4224252"/>
            <a:ext cx="1" cy="56108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86" idx="0"/>
          </p:cNvCxnSpPr>
          <p:nvPr/>
        </p:nvCxnSpPr>
        <p:spPr>
          <a:xfrm flipV="1">
            <a:off x="7626063" y="4198853"/>
            <a:ext cx="37950" cy="586481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endCxn id="191" idx="5"/>
          </p:cNvCxnSpPr>
          <p:nvPr/>
        </p:nvCxnSpPr>
        <p:spPr>
          <a:xfrm flipV="1">
            <a:off x="7437467" y="4126862"/>
            <a:ext cx="61285" cy="658473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/>
          <p:cNvSpPr>
            <a:spLocks noChangeAspect="1"/>
          </p:cNvSpPr>
          <p:nvPr/>
        </p:nvSpPr>
        <p:spPr>
          <a:xfrm flipH="1">
            <a:off x="6775193" y="4771924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/>
          <p:cNvCxnSpPr>
            <a:stCxn id="173" idx="0"/>
          </p:cNvCxnSpPr>
          <p:nvPr/>
        </p:nvCxnSpPr>
        <p:spPr>
          <a:xfrm flipH="1" flipV="1">
            <a:off x="6775192" y="4222774"/>
            <a:ext cx="68581" cy="549150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/>
          <p:cNvSpPr>
            <a:spLocks noChangeAspect="1"/>
          </p:cNvSpPr>
          <p:nvPr/>
        </p:nvSpPr>
        <p:spPr>
          <a:xfrm flipH="1">
            <a:off x="6538131" y="4771924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Arrow Connector 175"/>
          <p:cNvCxnSpPr>
            <a:stCxn id="175" idx="0"/>
            <a:endCxn id="189" idx="4"/>
          </p:cNvCxnSpPr>
          <p:nvPr/>
        </p:nvCxnSpPr>
        <p:spPr>
          <a:xfrm flipV="1">
            <a:off x="6606711" y="4224252"/>
            <a:ext cx="0" cy="54767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Oval 176"/>
          <p:cNvSpPr>
            <a:spLocks noChangeAspect="1"/>
          </p:cNvSpPr>
          <p:nvPr/>
        </p:nvSpPr>
        <p:spPr>
          <a:xfrm flipH="1">
            <a:off x="6301070" y="4771924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Arrow Connector 177"/>
          <p:cNvCxnSpPr>
            <a:stCxn id="177" idx="0"/>
          </p:cNvCxnSpPr>
          <p:nvPr/>
        </p:nvCxnSpPr>
        <p:spPr>
          <a:xfrm flipV="1">
            <a:off x="6369650" y="4197375"/>
            <a:ext cx="73957" cy="574549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Group 179"/>
          <p:cNvGrpSpPr/>
          <p:nvPr/>
        </p:nvGrpSpPr>
        <p:grpSpPr>
          <a:xfrm flipH="1">
            <a:off x="7353340" y="4785334"/>
            <a:ext cx="953732" cy="137160"/>
            <a:chOff x="311515" y="5847349"/>
            <a:chExt cx="953732" cy="137160"/>
          </a:xfrm>
        </p:grpSpPr>
        <p:sp>
          <p:nvSpPr>
            <p:cNvPr id="184" name="Oval 183"/>
            <p:cNvSpPr>
              <a:spLocks noChangeAspect="1"/>
            </p:cNvSpPr>
            <p:nvPr/>
          </p:nvSpPr>
          <p:spPr>
            <a:xfrm>
              <a:off x="515658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>
              <a:spLocks noChangeAspect="1"/>
            </p:cNvSpPr>
            <p:nvPr/>
          </p:nvSpPr>
          <p:spPr>
            <a:xfrm>
              <a:off x="719801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>
              <a:spLocks noChangeAspect="1"/>
            </p:cNvSpPr>
            <p:nvPr/>
          </p:nvSpPr>
          <p:spPr>
            <a:xfrm>
              <a:off x="923944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>
              <a:spLocks noChangeAspect="1"/>
            </p:cNvSpPr>
            <p:nvPr/>
          </p:nvSpPr>
          <p:spPr>
            <a:xfrm>
              <a:off x="1128087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>
              <a:spLocks noChangeAspect="1"/>
            </p:cNvSpPr>
            <p:nvPr/>
          </p:nvSpPr>
          <p:spPr>
            <a:xfrm>
              <a:off x="311515" y="584734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1" name="Straight Arrow Connector 180"/>
          <p:cNvCxnSpPr>
            <a:stCxn id="188" idx="0"/>
            <a:endCxn id="191" idx="3"/>
          </p:cNvCxnSpPr>
          <p:nvPr/>
        </p:nvCxnSpPr>
        <p:spPr>
          <a:xfrm flipH="1" flipV="1">
            <a:off x="8161659" y="4126862"/>
            <a:ext cx="76833" cy="658472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5593334" y="2463270"/>
            <a:ext cx="2236871" cy="1405484"/>
            <a:chOff x="5415774" y="2374490"/>
            <a:chExt cx="2236871" cy="1405484"/>
          </a:xfrm>
        </p:grpSpPr>
        <p:grpSp>
          <p:nvGrpSpPr>
            <p:cNvPr id="164" name="Group 163"/>
            <p:cNvGrpSpPr/>
            <p:nvPr/>
          </p:nvGrpSpPr>
          <p:grpSpPr>
            <a:xfrm flipH="1">
              <a:off x="5924226" y="2374490"/>
              <a:ext cx="937491" cy="665018"/>
              <a:chOff x="2127518" y="3374361"/>
              <a:chExt cx="937491" cy="665018"/>
            </a:xfrm>
          </p:grpSpPr>
          <p:sp>
            <p:nvSpPr>
              <p:cNvPr id="193" name="Oval 192"/>
              <p:cNvSpPr/>
              <p:nvPr/>
            </p:nvSpPr>
            <p:spPr>
              <a:xfrm>
                <a:off x="2127518" y="3374361"/>
                <a:ext cx="937491" cy="665018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TextBox 193"/>
                  <p:cNvSpPr txBox="1"/>
                  <p:nvPr/>
                </p:nvSpPr>
                <p:spPr>
                  <a:xfrm>
                    <a:off x="2255218" y="3476038"/>
                    <a:ext cx="68209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4" name="TextBox 1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218" y="3476038"/>
                    <a:ext cx="682090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8" name="Straight Arrow Connector 167"/>
            <p:cNvCxnSpPr>
              <a:stCxn id="191" idx="0"/>
              <a:endCxn id="193" idx="3"/>
            </p:cNvCxnSpPr>
            <p:nvPr/>
          </p:nvCxnSpPr>
          <p:spPr>
            <a:xfrm flipH="1" flipV="1">
              <a:off x="6724425" y="2942118"/>
              <a:ext cx="928220" cy="537214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183" idx="1"/>
              <a:endCxn id="193" idx="5"/>
            </p:cNvCxnSpPr>
            <p:nvPr/>
          </p:nvCxnSpPr>
          <p:spPr>
            <a:xfrm flipV="1">
              <a:off x="5415774" y="2942118"/>
              <a:ext cx="645744" cy="837856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189" idx="0"/>
              <a:endCxn id="193" idx="4"/>
            </p:cNvCxnSpPr>
            <p:nvPr/>
          </p:nvCxnSpPr>
          <p:spPr>
            <a:xfrm flipH="1" flipV="1">
              <a:off x="6392971" y="3039508"/>
              <a:ext cx="36180" cy="439824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Oval 182"/>
          <p:cNvSpPr>
            <a:spLocks noChangeAspect="1"/>
          </p:cNvSpPr>
          <p:nvPr/>
        </p:nvSpPr>
        <p:spPr>
          <a:xfrm flipH="1">
            <a:off x="5476261" y="3848667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>
            <a:spLocks noChangeAspect="1"/>
          </p:cNvSpPr>
          <p:nvPr/>
        </p:nvSpPr>
        <p:spPr>
          <a:xfrm flipH="1">
            <a:off x="8825638" y="2657141"/>
            <a:ext cx="137160" cy="13716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TextBox 195"/>
              <p:cNvSpPr txBox="1"/>
              <p:nvPr/>
            </p:nvSpPr>
            <p:spPr>
              <a:xfrm>
                <a:off x="4552582" y="3992955"/>
                <a:ext cx="682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6" name="TextBox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582" y="3992955"/>
                <a:ext cx="682090" cy="461665"/>
              </a:xfrm>
              <a:prstGeom prst="rect">
                <a:avLst/>
              </a:prstGeom>
              <a:blipFill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7" name="TextBox 196"/>
              <p:cNvSpPr txBox="1"/>
              <p:nvPr/>
            </p:nvSpPr>
            <p:spPr>
              <a:xfrm>
                <a:off x="5212251" y="4001561"/>
                <a:ext cx="682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7" name="TextBox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251" y="4001561"/>
                <a:ext cx="682090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TextBox 199"/>
              <p:cNvSpPr txBox="1"/>
              <p:nvPr/>
            </p:nvSpPr>
            <p:spPr>
              <a:xfrm>
                <a:off x="8553173" y="2887534"/>
                <a:ext cx="682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0" name="TextBox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173" y="2887534"/>
                <a:ext cx="682090" cy="461665"/>
              </a:xfrm>
              <a:prstGeom prst="rect">
                <a:avLst/>
              </a:prstGeom>
              <a:blipFill>
                <a:blip r:embed="rId11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3846680" y="1220416"/>
            <a:ext cx="4999045" cy="1465690"/>
            <a:chOff x="3669120" y="1131636"/>
            <a:chExt cx="4999045" cy="1465690"/>
          </a:xfrm>
        </p:grpSpPr>
        <p:sp>
          <p:nvSpPr>
            <p:cNvPr id="198" name="Oval 197"/>
            <p:cNvSpPr/>
            <p:nvPr/>
          </p:nvSpPr>
          <p:spPr>
            <a:xfrm>
              <a:off x="5899365" y="1131636"/>
              <a:ext cx="937491" cy="665018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TextBox 198"/>
                <p:cNvSpPr txBox="1"/>
                <p:nvPr/>
              </p:nvSpPr>
              <p:spPr>
                <a:xfrm>
                  <a:off x="6061518" y="1209310"/>
                  <a:ext cx="682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9" name="TextBox 1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518" y="1209310"/>
                  <a:ext cx="682090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1" name="Straight Arrow Connector 200"/>
            <p:cNvCxnSpPr>
              <a:stCxn id="4" idx="0"/>
              <a:endCxn id="198" idx="3"/>
            </p:cNvCxnSpPr>
            <p:nvPr/>
          </p:nvCxnSpPr>
          <p:spPr>
            <a:xfrm flipV="1">
              <a:off x="3669120" y="1699264"/>
              <a:ext cx="2367537" cy="682626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93" idx="0"/>
              <a:endCxn id="198" idx="4"/>
            </p:cNvCxnSpPr>
            <p:nvPr/>
          </p:nvCxnSpPr>
          <p:spPr>
            <a:xfrm flipH="1" flipV="1">
              <a:off x="6368111" y="1796654"/>
              <a:ext cx="24860" cy="586714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stCxn id="195" idx="7"/>
              <a:endCxn id="198" idx="5"/>
            </p:cNvCxnSpPr>
            <p:nvPr/>
          </p:nvCxnSpPr>
          <p:spPr>
            <a:xfrm flipH="1" flipV="1">
              <a:off x="6699564" y="1699264"/>
              <a:ext cx="1968601" cy="898062"/>
            </a:xfrm>
            <a:prstGeom prst="straightConnector1">
              <a:avLst/>
            </a:prstGeom>
            <a:ln w="25400">
              <a:solidFill>
                <a:srgbClr val="0066FF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ext Box 3"/>
          <p:cNvSpPr txBox="1">
            <a:spLocks noChangeArrowheads="1"/>
          </p:cNvSpPr>
          <p:nvPr/>
        </p:nvSpPr>
        <p:spPr bwMode="auto">
          <a:xfrm>
            <a:off x="-6696" y="52964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Maintaining non-</a:t>
            </a: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even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blossoms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85060" y="784543"/>
            <a:ext cx="46970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a </a:t>
            </a:r>
            <a:r>
              <a:rPr lang="en-US" sz="2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split-find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 structure.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TextBox 205"/>
              <p:cNvSpPr txBox="1"/>
              <p:nvPr/>
            </p:nvSpPr>
            <p:spPr>
              <a:xfrm>
                <a:off x="29608" y="1247496"/>
                <a:ext cx="513717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not </a:t>
                </a:r>
                <a:r>
                  <a:rPr lang="en-US" sz="2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200" dirty="0" smtClean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𝑓𝑖𝑛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maximum (non-</a:t>
                </a:r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blossom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currently containing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6" name="TextBox 2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8" y="1247496"/>
                <a:ext cx="5137178" cy="769441"/>
              </a:xfrm>
              <a:prstGeom prst="rect">
                <a:avLst/>
              </a:prstGeom>
              <a:blipFill>
                <a:blip r:embed="rId13"/>
                <a:stretch>
                  <a:fillRect l="-830" t="-6349" r="-2372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TextBox 206"/>
          <p:cNvSpPr txBox="1"/>
          <p:nvPr/>
        </p:nvSpPr>
        <p:spPr>
          <a:xfrm>
            <a:off x="-6696" y="5037588"/>
            <a:ext cx="915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splits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are known in advance. Their timing is not.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660" y="5478085"/>
            <a:ext cx="91506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vertices in each initial blossom such that the numbers of the vertices in each sub-blossom form a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contiguous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 (an interval).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-3741" y="6257136"/>
            <a:ext cx="9150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(sub-)blossom keep the endpoints of the sequence.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74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  <p:bldP spid="206" grpId="0"/>
      <p:bldP spid="207" grpId="0"/>
      <p:bldP spid="81" grpId="0"/>
      <p:bldP spid="8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11081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Split-Find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1029788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a collection of sub-sequences 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an initial sequence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29788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78" y="2633880"/>
                <a:ext cx="9144000" cy="890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𝑆𝑝𝑙𝑖𝑡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Split the current sequence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the two sequences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2633880"/>
                <a:ext cx="9144000" cy="890500"/>
              </a:xfrm>
              <a:prstGeom prst="rect">
                <a:avLst/>
              </a:prstGeom>
              <a:blipFill>
                <a:blip r:embed="rId3"/>
                <a:stretch>
                  <a:fillRect t="-5479" b="-1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57" y="3680095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𝐹𝑖𝑛𝑑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Return the current sequence containing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" y="3680095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313" y="4297475"/>
                <a:ext cx="9144000" cy="878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sequence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operations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items can be processed, 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a </a:t>
                </a:r>
                <a:r>
                  <a:rPr lang="en-US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pointer machine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</a:t>
                </a:r>
                <a:r>
                  <a:rPr lang="en-US" sz="24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Gabow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(</a:t>
                </a:r>
                <a:r>
                  <a:rPr lang="en-US" sz="2400" kern="0" dirty="0" smtClean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1985) </a:t>
                </a:r>
                <a:r>
                  <a:rPr lang="en-US" sz="24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]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3" y="4297475"/>
                <a:ext cx="9144000" cy="878510"/>
              </a:xfrm>
              <a:prstGeom prst="rect">
                <a:avLst/>
              </a:prstGeom>
              <a:blipFill>
                <a:blip r:embed="rId5"/>
                <a:stretch>
                  <a:fillRect t="-555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-2966" y="53317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a pointer machine this is tight </a:t>
            </a:r>
            <a:r>
              <a:rPr lang="en-US" sz="2400" kern="0" dirty="0">
                <a:solidFill>
                  <a:srgbClr val="9933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[ La </a:t>
            </a:r>
            <a:r>
              <a:rPr lang="en-US" sz="2400" kern="0" dirty="0" err="1">
                <a:solidFill>
                  <a:srgbClr val="9933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Poutré</a:t>
            </a:r>
            <a:r>
              <a:rPr lang="en-US" sz="2400" kern="0" dirty="0">
                <a:solidFill>
                  <a:srgbClr val="9933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(1990) ]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489" y="59490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will soon need a generalization called 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Split-</a:t>
            </a:r>
            <a:r>
              <a:rPr lang="en-US" sz="2400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Findmin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76" y="2016500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item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 field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𝑖𝑛𝑑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gives its position in the sequence.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" y="2016500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06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  <p:bldP spid="6" grpId="0"/>
      <p:bldP spid="7" grpId="0"/>
      <p:bldP spid="11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8444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/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lang="en-US" sz="4400" kern="0" dirty="0">
                <a:solidFill>
                  <a:srgbClr val="0033CC"/>
                </a:solidFill>
              </a:rPr>
              <a:t>Implementing dual adjustments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3"/>
              <p:cNvSpPr txBox="1">
                <a:spLocks noChangeArrowheads="1"/>
              </p:cNvSpPr>
              <p:nvPr/>
            </p:nvSpPr>
            <p:spPr bwMode="auto">
              <a:xfrm>
                <a:off x="215249" y="1238128"/>
                <a:ext cx="1711209" cy="526619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1</m:t>
                          </m:r>
                        </m:sub>
                      </m:sSub>
                      <m:r>
                        <a:rPr lang="en-US" sz="2400" b="0" i="1" kern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=</m:t>
                      </m:r>
                      <m:func>
                        <m:funcPr>
                          <m:ctrlP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𝑢</m:t>
                              </m:r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sSubPr>
                            <m:e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𝑢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0" lang="en-GB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249" y="1238128"/>
                <a:ext cx="1711209" cy="526619"/>
              </a:xfrm>
              <a:prstGeom prst="rect">
                <a:avLst/>
              </a:prstGeom>
              <a:blipFill>
                <a:blip r:embed="rId2"/>
                <a:stretch>
                  <a:fillRect l="-2847" b="-10465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3"/>
              <p:cNvSpPr txBox="1">
                <a:spLocks noChangeArrowheads="1"/>
              </p:cNvSpPr>
              <p:nvPr/>
            </p:nvSpPr>
            <p:spPr bwMode="auto">
              <a:xfrm>
                <a:off x="2109800" y="1111524"/>
                <a:ext cx="2094039" cy="779829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2400" i="1" kern="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2</m:t>
                          </m:r>
                        </m:sub>
                      </m:sSub>
                      <m:r>
                        <a:rPr lang="en-US" sz="2400" b="0" i="1" kern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=</m:t>
                      </m:r>
                      <m:func>
                        <m:funcPr>
                          <m:ctrlP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eqArrPr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𝑢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𝑣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∅</m:t>
                                      </m:r>
                                    </m:sub>
                                  </m:sSub>
                                </m:e>
                              </m:eqAr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sSubPr>
                            <m:e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𝑢</m:t>
                              </m:r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,</m:t>
                              </m:r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0" lang="en-GB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09800" y="1111524"/>
                <a:ext cx="2094039" cy="779829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3"/>
              <p:cNvSpPr txBox="1">
                <a:spLocks noChangeArrowheads="1"/>
              </p:cNvSpPr>
              <p:nvPr/>
            </p:nvSpPr>
            <p:spPr bwMode="auto">
              <a:xfrm>
                <a:off x="4387181" y="1044485"/>
                <a:ext cx="2669997" cy="91390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2400" i="1" kern="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3</m:t>
                          </m:r>
                        </m:sub>
                      </m:sSub>
                      <m:r>
                        <a:rPr lang="en-US" sz="2400" b="0" i="1" kern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=</m:t>
                      </m:r>
                      <m:func>
                        <m:funcPr>
                          <m:ctrlP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eqArrPr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𝑢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,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𝑣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≠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𝐵</m:t>
                                  </m:r>
                                  <m:d>
                                    <m:dPr>
                                      <m:ctrlP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kern="0" dirty="0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sym typeface="Symbol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eqAr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𝑢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,</m:t>
                                  </m:r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0" lang="en-GB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87181" y="1044485"/>
                <a:ext cx="2669997" cy="913905"/>
              </a:xfrm>
              <a:prstGeom prst="rect">
                <a:avLst/>
              </a:prstGeom>
              <a:blipFill>
                <a:blip r:embed="rId4"/>
                <a:stretch>
                  <a:fillRect b="-66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3"/>
              <p:cNvSpPr txBox="1">
                <a:spLocks noChangeArrowheads="1"/>
              </p:cNvSpPr>
              <p:nvPr/>
            </p:nvSpPr>
            <p:spPr bwMode="auto">
              <a:xfrm>
                <a:off x="7240521" y="1174521"/>
                <a:ext cx="1784412" cy="65383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sz="2400" i="1" kern="0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𝛿</m:t>
                          </m:r>
                        </m:e>
                        <m:sub>
                          <m: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4</m:t>
                          </m:r>
                        </m:sub>
                      </m:sSub>
                      <m:r>
                        <a:rPr lang="en-US" sz="2400" b="0" i="1" kern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=</m:t>
                      </m:r>
                      <m:func>
                        <m:funcPr>
                          <m:ctrlPr>
                            <a:rPr lang="en-US" sz="2400" b="0" i="1" kern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𝐵</m:t>
                              </m:r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⊆</m:t>
                              </m:r>
                              <m:sSub>
                                <m:sSubPr>
                                  <m:ctrlP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kern="0" dirty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sym typeface="Symbol"/>
                                    </a:rPr>
                                    <m:t>𝐵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kern="0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0" lang="en-GB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9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0521" y="1174521"/>
                <a:ext cx="1784412" cy="6538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0" y="4439389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𝑡𝑜𝑡𝑎𝑙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sum of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in the current search.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(May be viewed as representing ‘</a:t>
                </a:r>
                <a:r>
                  <a:rPr lang="en-US" sz="24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’.)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39389"/>
                <a:ext cx="9144000" cy="830997"/>
              </a:xfrm>
              <a:prstGeom prst="rect">
                <a:avLst/>
              </a:prstGeom>
              <a:blipFill>
                <a:blip r:embed="rId6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1478" y="5272686"/>
                <a:ext cx="9144000" cy="84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vertex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edge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each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keep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(future)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5272686"/>
                <a:ext cx="9144000" cy="847220"/>
              </a:xfrm>
              <a:prstGeom prst="rect">
                <a:avLst/>
              </a:prstGeom>
              <a:blipFill>
                <a:blip r:embed="rId7"/>
                <a:stretch>
                  <a:fillRect t="-5755" b="-13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478" y="3031271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quantities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change with ‘time’.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3031271"/>
                <a:ext cx="9144000" cy="477888"/>
              </a:xfrm>
              <a:prstGeom prst="rect">
                <a:avLst/>
              </a:prstGeom>
              <a:blipFill>
                <a:blip r:embed="rId8"/>
                <a:stretch>
                  <a:fillRect t="-10127" b="-24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2957" y="351145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too expensive to update all of them explicitly.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56" y="612220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Keep a global heap to find the next ‘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tightness event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2762" y="2050739"/>
                <a:ext cx="32403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62" y="2050739"/>
                <a:ext cx="3240350" cy="830997"/>
              </a:xfrm>
              <a:prstGeom prst="rect">
                <a:avLst/>
              </a:prstGeom>
              <a:blipFill>
                <a:blip r:embed="rId9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203839" y="2050738"/>
                <a:ext cx="44696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(top level)</a:t>
                </a:r>
                <a:b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(top level)</a:t>
                </a:r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839" y="2050738"/>
                <a:ext cx="4469644" cy="830997"/>
              </a:xfrm>
              <a:prstGeom prst="rect">
                <a:avLst/>
              </a:prstGeom>
              <a:blipFill>
                <a:blip r:embed="rId10"/>
                <a:stretch>
                  <a:fillRect t="-5839" r="-682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432" y="3975424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too expensive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naively.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" y="3975424"/>
                <a:ext cx="9144000" cy="461665"/>
              </a:xfrm>
              <a:prstGeom prst="rect">
                <a:avLst/>
              </a:prstGeom>
              <a:blipFill>
                <a:blip r:embed="rId11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97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5" grpId="0"/>
      <p:bldP spid="12" grpId="0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2731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/>
            <a:r>
              <a:rPr lang="en-US" sz="4400" kern="0" dirty="0" smtClean="0">
                <a:solidFill>
                  <a:srgbClr val="0033CC"/>
                </a:solidFill>
              </a:rPr>
              <a:t>Tightness events</a:t>
            </a:r>
            <a:endParaRPr lang="en-US" sz="4400" kern="0" dirty="0">
              <a:solidFill>
                <a:srgbClr val="0033CC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0" y="1230815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𝑡𝑜𝑡𝑎𝑙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sum of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in the current search.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(May be viewed as representing ‘time’.)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30815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1478" y="4558016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which 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event of the corresponding type would occur.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4558016"/>
                <a:ext cx="9144000" cy="830997"/>
              </a:xfrm>
              <a:prstGeom prst="rect">
                <a:avLst/>
              </a:prstGeom>
              <a:blipFill>
                <a:blip r:embed="rId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1478" y="2211364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four types of events: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2211364"/>
                <a:ext cx="9144000" cy="477888"/>
              </a:xfrm>
              <a:prstGeom prst="rect">
                <a:avLst/>
              </a:prstGeom>
              <a:blipFill>
                <a:blip r:embed="rId4"/>
                <a:stretch>
                  <a:fillRect t="-10256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2957" y="2838804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 rtl="0">
              <a:buAutoNum type="arabicParenR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should terminate.</a:t>
            </a:r>
          </a:p>
          <a:p>
            <a:pPr marL="457200" indent="-457200" algn="ctr" rtl="0">
              <a:buAutoNum type="arabicParenR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alternating forest can be grown.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 rtl="0">
              <a:buAutoNum type="arabicParenR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new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is formed.</a:t>
            </a:r>
          </a:p>
          <a:p>
            <a:pPr marL="457200" indent="-457200" algn="ctr" rtl="0">
              <a:buAutoNum type="arabicParenR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should be expanded.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956" y="5538567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Keep a global heap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find the next ‘tightness event’.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" y="5538567"/>
                <a:ext cx="9144000" cy="461665"/>
              </a:xfrm>
              <a:prstGeom prst="rect">
                <a:avLst/>
              </a:prstGeom>
              <a:blipFill>
                <a:blip r:embed="rId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03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5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856405" y="568140"/>
            <a:ext cx="0" cy="3755255"/>
          </a:xfrm>
          <a:prstGeom prst="line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18230" y="387943"/>
                <a:ext cx="6381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30" y="387943"/>
                <a:ext cx="638175" cy="461665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>
            <a:off x="856405" y="4323395"/>
            <a:ext cx="8088419" cy="0"/>
          </a:xfrm>
          <a:prstGeom prst="line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338548" y="3821964"/>
                <a:ext cx="6381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548" y="3821964"/>
                <a:ext cx="638175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856405" y="3391237"/>
            <a:ext cx="1371229" cy="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8425" y="3176023"/>
                <a:ext cx="6381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sz="2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" y="3176023"/>
                <a:ext cx="638175" cy="400110"/>
              </a:xfrm>
              <a:prstGeom prst="rect">
                <a:avLst/>
              </a:prstGeom>
              <a:blipFill>
                <a:blip r:embed="rId4"/>
                <a:stretch>
                  <a:fillRect l="-18269" r="-1250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/>
          <p:nvPr/>
        </p:nvCxnSpPr>
        <p:spPr>
          <a:xfrm flipH="1">
            <a:off x="3173481" y="2445767"/>
            <a:ext cx="13494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522887" y="568140"/>
            <a:ext cx="1899820" cy="1877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6422707" y="568140"/>
            <a:ext cx="2343705" cy="2423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5472797" y="-328077"/>
            <a:ext cx="949910" cy="9139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204334" y="3382366"/>
            <a:ext cx="10358" cy="25046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511798" y="2445768"/>
            <a:ext cx="5910" cy="34412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2209513" y="2445768"/>
            <a:ext cx="5180" cy="945469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2209513" y="2445767"/>
            <a:ext cx="96396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671560" y="2651254"/>
                <a:ext cx="1054546" cy="4800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 algn="ctr" rtl="0"/>
                <a:r>
                  <a:rPr lang="en-US" sz="24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560" y="2651254"/>
                <a:ext cx="1054546" cy="480052"/>
              </a:xfrm>
              <a:prstGeom prst="rect">
                <a:avLst/>
              </a:prstGeom>
              <a:blipFill>
                <a:blip r:embed="rId5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V="1">
            <a:off x="2214693" y="2450209"/>
            <a:ext cx="958788" cy="9410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4508102" y="568140"/>
            <a:ext cx="7392" cy="1883550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4522887" y="568140"/>
            <a:ext cx="1892433" cy="591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3990122" y="1223435"/>
                <a:ext cx="1054546" cy="4800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noAutofit/>
              </a:bodyPr>
              <a:lstStyle/>
              <a:p>
                <a:pPr algn="ctr" rtl="0"/>
                <a:r>
                  <a:rPr lang="en-US" sz="2400" dirty="0" smtClean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122" y="1223435"/>
                <a:ext cx="1054546" cy="480052"/>
              </a:xfrm>
              <a:prstGeom prst="rect">
                <a:avLst/>
              </a:prstGeom>
              <a:blipFill>
                <a:blip r:embed="rId6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Connector 86"/>
          <p:cNvCxnSpPr/>
          <p:nvPr/>
        </p:nvCxnSpPr>
        <p:spPr>
          <a:xfrm flipV="1">
            <a:off x="4514008" y="4211283"/>
            <a:ext cx="0" cy="246222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2210993" y="4211283"/>
            <a:ext cx="0" cy="246222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rot="5400000" flipV="1">
            <a:off x="856405" y="3272570"/>
            <a:ext cx="0" cy="246222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7285215" y="1099146"/>
                <a:ext cx="1197110" cy="48005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 rtl="0"/>
                <a:r>
                  <a:rPr lang="en-US" sz="2400" dirty="0" smtClean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endParaRPr lang="en-US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215" y="1099146"/>
                <a:ext cx="1197110" cy="4800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254780" y="5335912"/>
                <a:ext cx="6384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en-US" sz="20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0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780" y="5335912"/>
                <a:ext cx="638450" cy="707886"/>
              </a:xfrm>
              <a:prstGeom prst="rect">
                <a:avLst/>
              </a:prstGeom>
              <a:blipFill>
                <a:blip r:embed="rId8"/>
                <a:stretch>
                  <a:fillRect r="-2857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2357847" y="5335912"/>
                <a:ext cx="667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r>
                  <a:rPr lang="en-US" sz="2000" b="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000" b="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847" y="5335912"/>
                <a:ext cx="667300" cy="707886"/>
              </a:xfrm>
              <a:prstGeom prst="rect">
                <a:avLst/>
              </a:prstGeom>
              <a:blipFill>
                <a:blip r:embed="rId9"/>
                <a:stretch>
                  <a:fillRect l="-917" r="-642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/>
          <p:cNvCxnSpPr>
            <a:stCxn id="98" idx="0"/>
          </p:cNvCxnSpPr>
          <p:nvPr/>
        </p:nvCxnSpPr>
        <p:spPr>
          <a:xfrm flipV="1">
            <a:off x="3129457" y="2401377"/>
            <a:ext cx="27000" cy="371894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2117770" y="6120319"/>
                <a:ext cx="20233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expanded</a:t>
                </a:r>
                <a:endPara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770" y="6120319"/>
                <a:ext cx="2023373" cy="400110"/>
              </a:xfrm>
              <a:prstGeom prst="rect">
                <a:avLst/>
              </a:prstGeom>
              <a:blipFill>
                <a:blip r:embed="rId10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Connector 99"/>
          <p:cNvCxnSpPr>
            <a:stCxn id="101" idx="0"/>
          </p:cNvCxnSpPr>
          <p:nvPr/>
        </p:nvCxnSpPr>
        <p:spPr>
          <a:xfrm flipH="1" flipV="1">
            <a:off x="6411826" y="585904"/>
            <a:ext cx="3109" cy="576979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5217561" y="6355697"/>
                <a:ext cx="23947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swa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llowed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561" y="6355697"/>
                <a:ext cx="2394748" cy="400110"/>
              </a:xfrm>
              <a:prstGeom prst="rect">
                <a:avLst/>
              </a:prstGeom>
              <a:blipFill>
                <a:blip r:embed="rId11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/>
          <p:cNvCxnSpPr/>
          <p:nvPr/>
        </p:nvCxnSpPr>
        <p:spPr>
          <a:xfrm flipV="1">
            <a:off x="3138335" y="4211283"/>
            <a:ext cx="0" cy="246222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6413829" y="4211283"/>
            <a:ext cx="0" cy="246222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856770" y="4278696"/>
            <a:ext cx="1123" cy="160834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07" idx="0"/>
          </p:cNvCxnSpPr>
          <p:nvPr/>
        </p:nvCxnSpPr>
        <p:spPr>
          <a:xfrm flipH="1" flipV="1">
            <a:off x="7831711" y="2027976"/>
            <a:ext cx="2541" cy="40035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7835740" y="4212761"/>
            <a:ext cx="0" cy="246222"/>
          </a:xfrm>
          <a:prstGeom prst="line">
            <a:avLst/>
          </a:prstGeom>
          <a:ln w="22225">
            <a:solidFill>
              <a:srgbClr val="C00000"/>
            </a:solidFill>
            <a:prstDash val="solid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6636878" y="6031488"/>
                <a:ext cx="23947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swa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llowed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878" y="6031488"/>
                <a:ext cx="2394748" cy="400110"/>
              </a:xfrm>
              <a:prstGeom prst="rect">
                <a:avLst/>
              </a:prstGeom>
              <a:blipFill>
                <a:blip r:embed="rId1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/>
          <p:cNvCxnSpPr/>
          <p:nvPr/>
        </p:nvCxnSpPr>
        <p:spPr>
          <a:xfrm flipV="1">
            <a:off x="842556" y="5104163"/>
            <a:ext cx="2295779" cy="1737"/>
          </a:xfrm>
          <a:prstGeom prst="line">
            <a:avLst/>
          </a:prstGeom>
          <a:ln w="22225">
            <a:solidFill>
              <a:srgbClr val="FFC00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158240" y="4942704"/>
                <a:ext cx="85151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en-US" sz="2000" b="0" dirty="0" smtClean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4942704"/>
                <a:ext cx="851511" cy="307777"/>
              </a:xfrm>
              <a:prstGeom prst="rect">
                <a:avLst/>
              </a:prstGeom>
              <a:blipFill>
                <a:blip r:embed="rId13"/>
                <a:stretch>
                  <a:fillRect r="-2143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>
          <a:xfrm flipV="1">
            <a:off x="3134478" y="5095769"/>
            <a:ext cx="3279351" cy="12872"/>
          </a:xfrm>
          <a:prstGeom prst="line">
            <a:avLst/>
          </a:prstGeom>
          <a:ln w="22225">
            <a:solidFill>
              <a:srgbClr val="FFC00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494548" y="4951582"/>
                <a:ext cx="85151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en-US" sz="2000" b="0" dirty="0" smtClean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548" y="4951582"/>
                <a:ext cx="851511" cy="307777"/>
              </a:xfrm>
              <a:prstGeom prst="rect">
                <a:avLst/>
              </a:prstGeom>
              <a:blipFill>
                <a:blip r:embed="rId14"/>
                <a:stretch>
                  <a:fillRect r="-3571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/>
          <p:cNvCxnSpPr/>
          <p:nvPr/>
        </p:nvCxnSpPr>
        <p:spPr>
          <a:xfrm flipV="1">
            <a:off x="6411826" y="5100245"/>
            <a:ext cx="1422426" cy="3918"/>
          </a:xfrm>
          <a:prstGeom prst="line">
            <a:avLst/>
          </a:prstGeom>
          <a:ln w="22225">
            <a:solidFill>
              <a:srgbClr val="FFC00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709748" y="4951582"/>
                <a:ext cx="85151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en-US" sz="2000" b="0" dirty="0" smtClean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748" y="4951582"/>
                <a:ext cx="851511" cy="307777"/>
              </a:xfrm>
              <a:prstGeom prst="rect">
                <a:avLst/>
              </a:prstGeom>
              <a:blipFill>
                <a:blip r:embed="rId15"/>
                <a:stretch>
                  <a:fillRect r="-359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 Box 3"/>
              <p:cNvSpPr txBox="1">
                <a:spLocks noChangeArrowheads="1"/>
              </p:cNvSpPr>
              <p:nvPr/>
            </p:nvSpPr>
            <p:spPr bwMode="auto">
              <a:xfrm>
                <a:off x="-1" y="30517"/>
                <a:ext cx="5250855" cy="190821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4000" b="0" i="1" u="none" strike="noStrike" kern="0" cap="none" spc="0" normalizeH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4000" b="0" i="1" u="none" strike="noStrike" kern="0" cap="none" spc="0" normalizeH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0" lang="en-US" sz="4000" b="0" i="1" u="none" strike="noStrike" kern="0" cap="none" spc="0" normalizeH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4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000" dirty="0" smtClean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as a </a:t>
                </a:r>
                <a:br>
                  <a:rPr lang="en-US" sz="4000" dirty="0" smtClean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</a:br>
                <a:r>
                  <a:rPr lang="en-US" sz="4000" dirty="0" smtClean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function</a:t>
                </a:r>
                <a:br>
                  <a:rPr lang="en-US" sz="4000" dirty="0" smtClean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</a:br>
                <a:r>
                  <a:rPr lang="en-US" sz="4000" dirty="0" smtClean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endPara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" y="30517"/>
                <a:ext cx="5250855" cy="1908215"/>
              </a:xfrm>
              <a:prstGeom prst="rect">
                <a:avLst/>
              </a:prstGeom>
              <a:blipFill>
                <a:blip r:embed="rId16"/>
                <a:stretch>
                  <a:fillRect t="-5751" b="-1437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904986" y="4413951"/>
                <a:ext cx="63817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986" y="4413951"/>
                <a:ext cx="638175" cy="400110"/>
              </a:xfrm>
              <a:prstGeom prst="rect">
                <a:avLst/>
              </a:prstGeom>
              <a:blipFill>
                <a:blip r:embed="rId17"/>
                <a:stretch>
                  <a:fillRect l="-26667" r="-95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195425" y="4413951"/>
                <a:ext cx="63817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425" y="4413951"/>
                <a:ext cx="638175" cy="400110"/>
              </a:xfrm>
              <a:prstGeom prst="rect">
                <a:avLst/>
              </a:prstGeom>
              <a:blipFill>
                <a:blip r:embed="rId18"/>
                <a:stretch>
                  <a:fillRect l="-27619" r="-95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3561899" y="5334407"/>
                <a:ext cx="6384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r>
                  <a:rPr lang="en-US" sz="20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000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899" y="5334407"/>
                <a:ext cx="638450" cy="707886"/>
              </a:xfrm>
              <a:prstGeom prst="rect">
                <a:avLst/>
              </a:prstGeom>
              <a:blipFill>
                <a:blip r:embed="rId19"/>
                <a:stretch>
                  <a:fillRect r="-2857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126685" y="5334407"/>
                <a:ext cx="667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r>
                  <a:rPr lang="en-US" sz="2000" b="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000" b="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685" y="5334407"/>
                <a:ext cx="667300" cy="707886"/>
              </a:xfrm>
              <a:prstGeom prst="rect">
                <a:avLst/>
              </a:prstGeom>
              <a:blipFill>
                <a:blip r:embed="rId20"/>
                <a:stretch>
                  <a:fillRect l="-917" r="-642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6806498" y="5332866"/>
                <a:ext cx="7108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r>
                  <a:rPr lang="en-US" sz="2000" b="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000" b="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498" y="5332866"/>
                <a:ext cx="710894" cy="707886"/>
              </a:xfrm>
              <a:prstGeom prst="rect">
                <a:avLst/>
              </a:prstGeom>
              <a:blipFill>
                <a:blip r:embed="rId21"/>
                <a:stretch>
                  <a:fillRect l="-5172" r="-8621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927617" y="5331359"/>
                <a:ext cx="7108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r>
                  <a:rPr lang="en-US" sz="2000" b="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000" b="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617" y="5331359"/>
                <a:ext cx="710894" cy="707886"/>
              </a:xfrm>
              <a:prstGeom prst="rect">
                <a:avLst/>
              </a:prstGeom>
              <a:blipFill>
                <a:blip r:embed="rId22"/>
                <a:stretch>
                  <a:fillRect l="-4274" r="-8547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>
            <a:off x="7831711" y="5102658"/>
            <a:ext cx="1312289" cy="5981"/>
          </a:xfrm>
          <a:prstGeom prst="line">
            <a:avLst/>
          </a:prstGeom>
          <a:ln w="22225">
            <a:solidFill>
              <a:srgbClr val="FFC000"/>
            </a:solidFill>
            <a:prstDash val="solid"/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8084368" y="4950077"/>
                <a:ext cx="85151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rtl="0"/>
                <a:r>
                  <a:rPr lang="en-US" sz="2000" b="0" dirty="0" smtClean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368" y="4950077"/>
                <a:ext cx="851511" cy="307777"/>
              </a:xfrm>
              <a:prstGeom prst="rect">
                <a:avLst/>
              </a:prstGeom>
              <a:blipFill>
                <a:blip r:embed="rId23"/>
                <a:stretch>
                  <a:fillRect r="-2143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589140" y="4413314"/>
                <a:ext cx="63817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sz="20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40" y="4413314"/>
                <a:ext cx="638175" cy="4001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8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20975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/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lang="en-US" sz="4400" dirty="0" smtClean="0">
                <a:solidFill>
                  <a:srgbClr val="0033CC"/>
                </a:solidFill>
                <a:latin typeface="+mj-lt"/>
                <a:cs typeface="Times New Roman" panose="02020603050405020304" pitchFamily="18" charset="0"/>
              </a:rPr>
              <a:t>Recording ‘history’</a:t>
            </a:r>
            <a:endParaRPr lang="en-US" sz="44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478" y="1203683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𝑡𝑜𝑡𝑎𝑙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The total of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applied so far.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1203683"/>
                <a:ext cx="9144000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57" y="1885013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the beginning of current search.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" y="1885013"/>
                <a:ext cx="9144000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434" y="2548925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the beginning of current search.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" y="2548925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-1492" y="3345527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became (part of) an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2" y="3345527"/>
                <a:ext cx="9144000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863" y="4009439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became an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" y="4009439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62" y="4873649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sum of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’s while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was a </a:t>
                </a:r>
                <a:r>
                  <a:rPr lang="en-US" sz="2400" i="1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sub-blossom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an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blossom.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" y="4873649"/>
                <a:ext cx="9144000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40" y="5659486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compute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" y="5659486"/>
                <a:ext cx="9144000" cy="461665"/>
              </a:xfrm>
              <a:prstGeom prst="rect">
                <a:avLst/>
              </a:prstGeom>
              <a:blipFill>
                <a:blip r:embed="rId8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" grpId="0"/>
      <p:bldP spid="7" grpId="0"/>
      <p:bldP spid="9" grpId="0"/>
      <p:bldP spid="10" grpId="0"/>
      <p:bldP spid="12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33265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Improving paths or cycles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4"/>
              <p:cNvSpPr txBox="1">
                <a:spLocks noChangeArrowheads="1"/>
              </p:cNvSpPr>
              <p:nvPr/>
            </p:nvSpPr>
            <p:spPr bwMode="auto">
              <a:xfrm>
                <a:off x="0" y="1344250"/>
                <a:ext cx="9144000" cy="12926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600" b="1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Theorem: </a:t>
                </a:r>
                <a:br>
                  <a:rPr lang="en-US" sz="2600" b="1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6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a matching of maximum weight iff there are no </a:t>
                </a:r>
                <a:r>
                  <a:rPr lang="en-US" sz="2600" i="1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proper</a:t>
                </a:r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sz="26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-alternating paths or cycles of </a:t>
                </a:r>
                <a:r>
                  <a:rPr lang="en-US" sz="2600" i="1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positive weight</a:t>
                </a:r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4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344250"/>
                <a:ext cx="9144000" cy="1292662"/>
              </a:xfrm>
              <a:prstGeom prst="rect">
                <a:avLst/>
              </a:prstGeom>
              <a:blipFill>
                <a:blip r:embed="rId2"/>
                <a:stretch>
                  <a:fillRect t="-4245" b="-1132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4"/>
              <p:cNvSpPr txBox="1">
                <a:spLocks noChangeArrowheads="1"/>
              </p:cNvSpPr>
              <p:nvPr/>
            </p:nvSpPr>
            <p:spPr bwMode="auto">
              <a:xfrm>
                <a:off x="0" y="3844080"/>
                <a:ext cx="9144000" cy="8925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6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a proper alternating path or cycle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600" i="1" kern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accPr>
                          <m:e>
                            <m:r>
                              <a:rPr lang="en-US" sz="2600" i="1" kern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𝑃</m:t>
                        </m:r>
                      </m:e>
                    </m:d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&gt;</m:t>
                    </m:r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0</m:t>
                    </m:r>
                  </m:oMath>
                </a14:m>
                <a:r>
                  <a:rPr lang="en-US" sz="26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, </a:t>
                </a:r>
                <a:br>
                  <a:rPr lang="en-US" sz="26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</a:br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  <m: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⊕</m:t>
                        </m:r>
                        <m: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𝑃</m:t>
                        </m:r>
                      </m:e>
                    </m:d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=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</m:e>
                    </m:d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+</m:t>
                    </m:r>
                    <m:sSub>
                      <m:sSubPr>
                        <m:ctrlP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600" i="1" kern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accPr>
                          <m:e>
                            <m:r>
                              <a:rPr lang="en-US" sz="2600" i="1" kern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600" i="1" kern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𝑃</m:t>
                        </m:r>
                      </m:e>
                    </m:d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&gt;</m:t>
                    </m:r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(</m:t>
                    </m:r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𝑀</m:t>
                    </m:r>
                    <m:r>
                      <a:rPr lang="en-US" sz="26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)</m:t>
                    </m:r>
                  </m:oMath>
                </a14:m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7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844080"/>
                <a:ext cx="9144000" cy="892552"/>
              </a:xfrm>
              <a:prstGeom prst="rect">
                <a:avLst/>
              </a:prstGeom>
              <a:blipFill rotWithShape="0">
                <a:blip r:embed="rId3"/>
                <a:stretch>
                  <a:fillRect t="-6164" b="-1712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4"/>
              <p:cNvSpPr txBox="1">
                <a:spLocks noChangeArrowheads="1"/>
              </p:cNvSpPr>
              <p:nvPr/>
            </p:nvSpPr>
            <p:spPr bwMode="auto">
              <a:xfrm>
                <a:off x="0" y="4997632"/>
                <a:ext cx="9144000" cy="8925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d>
                      <m:dPr>
                        <m:ctrlPr>
                          <a:rPr lang="en-US" sz="26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6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,</a:t>
                </a:r>
                <a:r>
                  <a:rPr lang="en-US" sz="26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then</a:t>
                </a:r>
                <a:r>
                  <a:rPr lang="en-US" sz="26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at least one (proper) alternating</a:t>
                </a:r>
                <a:b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path or cycle in </a:t>
                </a:r>
                <a14:m>
                  <m:oMath xmlns:m="http://schemas.openxmlformats.org/officeDocument/2006/math"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⊕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6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6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r>
                  <a:rPr lang="en-US" sz="26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must have positive weight.</a:t>
                </a:r>
              </a:p>
            </p:txBody>
          </p:sp>
        </mc:Choice>
        <mc:Fallback xmlns="">
          <p:sp>
            <p:nvSpPr>
              <p:cNvPr id="19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997632"/>
                <a:ext cx="9144000" cy="892552"/>
              </a:xfrm>
              <a:prstGeom prst="rect">
                <a:avLst/>
              </a:prstGeom>
              <a:blipFill>
                <a:blip r:embed="rId4"/>
                <a:stretch>
                  <a:fillRect t="-6164" b="-1712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7490" y="3110958"/>
            <a:ext cx="91440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6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Proof: </a:t>
            </a:r>
            <a:endParaRPr lang="en-US" sz="2600" kern="0" dirty="0" smtClean="0">
              <a:solidFill>
                <a:schemeClr val="tx1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57" grpId="0"/>
      <p:bldP spid="19" grpId="0"/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9381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ctr" rtl="0"/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lang="en-US" sz="4400" dirty="0" smtClean="0">
                <a:solidFill>
                  <a:srgbClr val="0033CC"/>
                </a:solidFill>
                <a:latin typeface="+mj-lt"/>
                <a:cs typeface="Times New Roman" panose="02020603050405020304" pitchFamily="18" charset="0"/>
              </a:rPr>
              <a:t>Updating ‘history’</a:t>
            </a:r>
            <a:endParaRPr lang="en-US" sz="44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10" y="1659352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 </a:t>
                </a:r>
                <a:r>
                  <a:rPr lang="en-US" sz="22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grow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step adds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an </a:t>
                </a:r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blossoms: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" y="1659352"/>
                <a:ext cx="9144000" cy="430887"/>
              </a:xfrm>
              <a:prstGeom prst="rect">
                <a:avLst/>
              </a:prstGeom>
              <a:blipFill>
                <a:blip r:embed="rId2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55" y="775559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 each dual adjustment step: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20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" y="775559"/>
                <a:ext cx="9144000" cy="430887"/>
              </a:xfrm>
              <a:prstGeom prst="rect">
                <a:avLst/>
              </a:prstGeom>
              <a:blipFill>
                <a:blip r:embed="rId3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3309" y="1165202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(Actually the new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computed directly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.)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" y="1165202"/>
                <a:ext cx="9144000" cy="430887"/>
              </a:xfrm>
              <a:prstGeom prst="rect">
                <a:avLst/>
              </a:prstGeom>
              <a:blipFill>
                <a:blip r:embed="rId4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28" y="2048995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20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endParaRPr lang="en-US" sz="2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" y="2048995"/>
                <a:ext cx="9144000" cy="430887"/>
              </a:xfrm>
              <a:prstGeom prst="rect">
                <a:avLst/>
              </a:prstGeom>
              <a:blipFill>
                <a:blip r:embed="rId5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52" y="2906662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 </a:t>
                </a:r>
                <a:r>
                  <a:rPr lang="en-US" sz="22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blosso</a:t>
                </a:r>
                <a:r>
                  <a:rPr lang="en-US" sz="2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step creates a new blossom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composed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" y="2906662"/>
                <a:ext cx="9144000" cy="430887"/>
              </a:xfrm>
              <a:prstGeom prst="rect">
                <a:avLst/>
              </a:prstGeom>
              <a:blipFill>
                <a:blip r:embed="rId6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70" y="3296305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</m:oMath>
                  </m:oMathPara>
                </a14:m>
                <a:endParaRPr lang="en-US" sz="2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" y="3296305"/>
                <a:ext cx="9144000" cy="430887"/>
              </a:xfrm>
              <a:prstGeom prst="rect">
                <a:avLst/>
              </a:prstGeom>
              <a:blipFill>
                <a:blip r:embed="rId7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-2807" y="4534902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an </a:t>
                </a:r>
                <a:r>
                  <a:rPr lang="en-US" sz="22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expand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step splits a blossom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07" y="4534902"/>
                <a:ext cx="9144000" cy="430887"/>
              </a:xfrm>
              <a:prstGeom prst="rect">
                <a:avLst/>
              </a:prstGeom>
              <a:blipFill>
                <a:blip r:embed="rId8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-2889" y="4924545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endPara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89" y="4924545"/>
                <a:ext cx="9144000" cy="430887"/>
              </a:xfrm>
              <a:prstGeom prst="rect">
                <a:avLst/>
              </a:prstGeom>
              <a:blipFill>
                <a:blip r:embed="rId9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460" y="5314188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endPara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" y="5314188"/>
                <a:ext cx="9144000" cy="430887"/>
              </a:xfrm>
              <a:prstGeom prst="rect">
                <a:avLst/>
              </a:prstGeom>
              <a:blipFill>
                <a:blip r:embed="rId10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-2898" y="5703831"/>
                <a:ext cx="9144000" cy="570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,   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98" y="5703831"/>
                <a:ext cx="9144000" cy="570413"/>
              </a:xfrm>
              <a:prstGeom prst="rect">
                <a:avLst/>
              </a:prstGeom>
              <a:blipFill>
                <a:blip r:embed="rId11"/>
                <a:stretch>
                  <a:fillRect b="-8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452" y="6245694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even</a:t>
                </a:r>
                <a:endPara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" y="6245694"/>
                <a:ext cx="9144000" cy="430887"/>
              </a:xfrm>
              <a:prstGeom prst="rect">
                <a:avLst/>
              </a:prstGeom>
              <a:blipFill>
                <a:blip r:embed="rId12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461" y="3685948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endPara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" y="3685948"/>
                <a:ext cx="9144000" cy="430887"/>
              </a:xfrm>
              <a:prstGeom prst="rect">
                <a:avLst/>
              </a:prstGeom>
              <a:blipFill>
                <a:blip r:embed="rId13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-2906" y="2438638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,   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even</a:t>
                </a:r>
                <a:endPara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06" y="2438638"/>
                <a:ext cx="9144000" cy="430887"/>
              </a:xfrm>
              <a:prstGeom prst="rect">
                <a:avLst/>
              </a:prstGeom>
              <a:blipFill>
                <a:blip r:embed="rId14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445" y="4075591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even</a:t>
                </a:r>
                <a:endPara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" y="4075591"/>
                <a:ext cx="9144000" cy="430887"/>
              </a:xfrm>
              <a:prstGeom prst="rect">
                <a:avLst/>
              </a:prstGeom>
              <a:blipFill>
                <a:blip r:embed="rId15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01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7" grpId="0"/>
      <p:bldP spid="9" grpId="0"/>
      <p:bldP spid="10" grpId="0"/>
      <p:bldP spid="12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3"/>
              <p:cNvSpPr txBox="1">
                <a:spLocks noChangeArrowheads="1"/>
              </p:cNvSpPr>
              <p:nvPr/>
            </p:nvSpPr>
            <p:spPr bwMode="auto">
              <a:xfrm>
                <a:off x="-6696" y="211082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400" dirty="0" smtClean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Maintaining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44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400" dirty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and</a:t>
                </a:r>
                <a:r>
                  <a:rPr lang="en-US" sz="44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4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44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211082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27928" b="-50450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478" y="1189728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not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𝑓𝑖𝑛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the 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 </a:t>
                </a:r>
                <a:r>
                  <a:rPr lang="en-US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maximal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containing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1189728"/>
                <a:ext cx="9144000" cy="830997"/>
              </a:xfrm>
              <a:prstGeom prst="rect">
                <a:avLst/>
              </a:prstGeom>
              <a:blipFill>
                <a:blip r:embed="rId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3311" y="2158469"/>
                <a:ext cx="9144000" cy="1459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he-IL" sz="24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𝐨𝐮𝐭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24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𝐨𝐝𝐝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Δ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sz="24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𝐞𝐯𝐞𝐧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1" y="2158469"/>
                <a:ext cx="9144000" cy="1459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2967" y="4448531"/>
                <a:ext cx="9144000" cy="1459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24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not</m:t>
                                </m:r>
                                <m: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maximal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2400" b="1" i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𝐨𝐝𝐝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Δ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𝐞𝐯𝐞𝐧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67" y="4448531"/>
                <a:ext cx="9144000" cy="1459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417" y="371825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Exercise: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Prove the correctness of this formula.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3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/>
      <p:bldP spid="15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3"/>
              <p:cNvSpPr txBox="1">
                <a:spLocks noChangeArrowheads="1"/>
              </p:cNvSpPr>
              <p:nvPr/>
            </p:nvSpPr>
            <p:spPr bwMode="auto">
              <a:xfrm>
                <a:off x="-6696" y="273228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400" noProof="0" dirty="0" smtClean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Tracking </a:t>
                </a:r>
                <a:r>
                  <a:rPr lang="en-US" sz="4400" dirty="0" smtClean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the </a:t>
                </a:r>
                <a:r>
                  <a:rPr lang="en-US" sz="4400" dirty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stopping </a:t>
                </a:r>
                <a:r>
                  <a:rPr lang="en-US" sz="4400" dirty="0" smtClean="0">
                    <a:solidFill>
                      <a:srgbClr val="0033CC"/>
                    </a:solidFill>
                    <a:latin typeface="+mj-lt"/>
                    <a:cs typeface="Times New Roman" panose="02020603050405020304" pitchFamily="18" charset="0"/>
                  </a:rPr>
                  <a:t>condition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4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4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4400" dirty="0">
                  <a:solidFill>
                    <a:srgbClr val="0033CC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273228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27928" b="-50450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3"/>
              <p:cNvSpPr txBox="1">
                <a:spLocks noChangeArrowheads="1"/>
              </p:cNvSpPr>
              <p:nvPr/>
            </p:nvSpPr>
            <p:spPr bwMode="auto">
              <a:xfrm>
                <a:off x="-6696" y="1419885"/>
                <a:ext cx="9150696" cy="836191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 rtl="0">
                  <a:tabLst>
                    <a:tab pos="723900" algn="l"/>
                    <a:tab pos="1447800" algn="l"/>
                    <a:tab pos="2171700" algn="l"/>
                    <a:tab pos="2895600" algn="l"/>
                    <a:tab pos="3619500" algn="l"/>
                    <a:tab pos="4343400" algn="l"/>
                    <a:tab pos="5065713" algn="l"/>
                    <a:tab pos="5791200" algn="l"/>
                    <a:tab pos="6515100" algn="l"/>
                    <a:tab pos="7235825" algn="l"/>
                    <a:tab pos="7956550" algn="l"/>
                    <a:tab pos="8686800" algn="l"/>
                  </a:tabLst>
                  <a:defRPr/>
                </a:pPr>
                <a:r>
                  <a:rPr lang="en-US" sz="3600" b="0" kern="0" dirty="0" smtClean="0">
                    <a:solidFill>
                      <a:srgbClr val="0000FF"/>
                    </a:solidFill>
                    <a:sym typeface="Symbo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b="0" i="0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Δ</m:t>
                        </m:r>
                      </m:e>
                      <m:sub>
                        <m:r>
                          <a:rPr lang="en-US" sz="36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1</m:t>
                        </m:r>
                      </m:sub>
                    </m:sSub>
                    <m:r>
                      <a:rPr lang="en-US" sz="3600" b="0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Symbol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3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6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e>
                    </m:func>
                  </m:oMath>
                </a14:m>
                <a:endParaRPr kumimoji="0" lang="en-GB" sz="3600" b="0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1419885"/>
                <a:ext cx="9150696" cy="836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1478" y="253415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value never changes.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78" y="3235481"/>
                <a:ext cx="9144000" cy="742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Insert an even </a:t>
                </a:r>
                <a:r>
                  <a:rPr lang="en-US" sz="2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STOP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key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  <m: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the heap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" y="3235481"/>
                <a:ext cx="9144000" cy="742639"/>
              </a:xfrm>
              <a:prstGeom prst="rect">
                <a:avLst/>
              </a:prstGeom>
              <a:blipFill>
                <a:blip r:embed="rId4"/>
                <a:stretch>
                  <a:fillRect b="-4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72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5922" y="910985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are interested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not in the same blossom.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22" y="910985"/>
                <a:ext cx="9144000" cy="477888"/>
              </a:xfrm>
              <a:prstGeom prst="rect">
                <a:avLst/>
              </a:prstGeom>
              <a:blipFill>
                <a:blip r:embed="rId2"/>
                <a:stretch>
                  <a:fillRect t="-10127" b="-24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33" y="2018815"/>
                <a:ext cx="9144000" cy="46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first the case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∅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needed for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" y="2018815"/>
                <a:ext cx="9144000" cy="466923"/>
              </a:xfrm>
              <a:prstGeom prst="rect">
                <a:avLst/>
              </a:prstGeom>
              <a:blipFill>
                <a:blip r:embed="rId3"/>
                <a:stretch>
                  <a:fillRect t="-1039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32" y="1464900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such a case: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" y="1464900"/>
                <a:ext cx="9144000" cy="477888"/>
              </a:xfrm>
              <a:prstGeom prst="rect">
                <a:avLst/>
              </a:prstGeom>
              <a:blipFill>
                <a:blip r:embed="rId4"/>
                <a:stretch>
                  <a:fillRect t="-10127" b="-24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968" y="2561765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68" y="2561765"/>
                <a:ext cx="9144000" cy="461665"/>
              </a:xfrm>
              <a:prstGeom prst="rect">
                <a:avLst/>
              </a:prstGeom>
              <a:blipFill>
                <a:blip r:embed="rId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3"/>
              <p:cNvSpPr txBox="1">
                <a:spLocks noChangeArrowheads="1"/>
              </p:cNvSpPr>
              <p:nvPr/>
            </p:nvSpPr>
            <p:spPr bwMode="auto">
              <a:xfrm>
                <a:off x="-6696" y="131176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000" kern="0" noProof="0" dirty="0" smtClean="0">
                    <a:solidFill>
                      <a:srgbClr val="0033CC"/>
                    </a:solidFill>
                  </a:rPr>
                  <a:t>Computing</a:t>
                </a:r>
                <a:r>
                  <a:rPr lang="en-US" sz="4000" kern="0" dirty="0" smtClean="0">
                    <a:solidFill>
                      <a:srgbClr val="0033CC"/>
                    </a:solidFill>
                  </a:rPr>
                  <a:t> slacks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kern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kern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4000" b="0" i="1" kern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4000" b="0" i="1" kern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kern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131176"/>
                <a:ext cx="9154440" cy="677108"/>
              </a:xfrm>
              <a:prstGeom prst="rect">
                <a:avLst/>
              </a:prstGeom>
              <a:blipFill>
                <a:blip r:embed="rId6"/>
                <a:stretch>
                  <a:fillRect t="-28829" b="-45946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0343" y="3099457"/>
                <a:ext cx="9144000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" y="3099457"/>
                <a:ext cx="9144000" cy="5091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-12" y="4238577"/>
                <a:ext cx="9144000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" y="4238577"/>
                <a:ext cx="9144000" cy="509178"/>
              </a:xfrm>
              <a:prstGeom prst="rect">
                <a:avLst/>
              </a:prstGeom>
              <a:blipFill>
                <a:blip r:embed="rId8"/>
                <a:stretch>
                  <a:fillRect t="-4762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0343" y="3684662"/>
                <a:ext cx="9144000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𝑌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</m:d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" y="3684662"/>
                <a:ext cx="9144000" cy="477888"/>
              </a:xfrm>
              <a:prstGeom prst="rect">
                <a:avLst/>
              </a:prstGeom>
              <a:blipFill>
                <a:blip r:embed="rId9"/>
                <a:stretch>
                  <a:fillRect t="-10127" b="-24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-2967" y="4823782"/>
                <a:ext cx="9144000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changes when the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containing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expanded.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67" y="4823782"/>
                <a:ext cx="9144000" cy="509178"/>
              </a:xfrm>
              <a:prstGeom prst="rect">
                <a:avLst/>
              </a:prstGeom>
              <a:blipFill>
                <a:blip r:embed="rId10"/>
                <a:stretch>
                  <a:fillRect t="-4762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388" y="5408987"/>
                <a:ext cx="9144000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tight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" y="5408987"/>
                <a:ext cx="9144000" cy="509178"/>
              </a:xfrm>
              <a:prstGeom prst="rect">
                <a:avLst/>
              </a:prstGeom>
              <a:blipFill>
                <a:blip r:embed="rId11"/>
                <a:stretch>
                  <a:fillRect t="-4762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-10" y="5994194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only need to find the smallest such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" y="5994194"/>
                <a:ext cx="9144000" cy="461665"/>
              </a:xfrm>
              <a:prstGeom prst="rect">
                <a:avLst/>
              </a:prstGeom>
              <a:blipFill>
                <a:blip r:embed="rId1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75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8" grpId="0"/>
      <p:bldP spid="10" grpId="0"/>
      <p:bldP spid="18" grpId="0"/>
      <p:bldP spid="19" grpId="0"/>
      <p:bldP spid="20" grpId="0"/>
      <p:bldP spid="21" grpId="0"/>
      <p:bldP spid="12" grpId="0"/>
      <p:bldP spid="1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3"/>
              <p:cNvSpPr txBox="1">
                <a:spLocks noChangeArrowheads="1"/>
              </p:cNvSpPr>
              <p:nvPr/>
            </p:nvSpPr>
            <p:spPr bwMode="auto">
              <a:xfrm>
                <a:off x="-6696" y="60828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000" kern="0" dirty="0" smtClean="0">
                    <a:solidFill>
                      <a:srgbClr val="0033CC"/>
                    </a:solidFill>
                  </a:rPr>
                  <a:t>Tracking </a:t>
                </a:r>
                <a:r>
                  <a:rPr lang="en-US" sz="4000" kern="0" dirty="0" smtClean="0">
                    <a:solidFill>
                      <a:srgbClr val="FF0000"/>
                    </a:solidFill>
                  </a:rPr>
                  <a:t>grow</a:t>
                </a:r>
                <a:r>
                  <a:rPr lang="en-US" sz="4000" kern="0" dirty="0" smtClean="0">
                    <a:solidFill>
                      <a:srgbClr val="0033CC"/>
                    </a:solidFill>
                  </a:rPr>
                  <a:t> events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b="0" i="0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4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60828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27027" b="-4684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463" y="5577199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the global heap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key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" y="5577199"/>
                <a:ext cx="9144000" cy="461665"/>
              </a:xfrm>
              <a:prstGeom prst="rect">
                <a:avLst/>
              </a:prstGeom>
              <a:blipFill>
                <a:blip r:embed="rId3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1818" y="3731861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b="0" dirty="0" smtClean="0">
                    <a:cs typeface="Times New Roman" panose="02020603050405020304" pitchFamily="18" charset="0"/>
                  </a:rPr>
                  <a:t>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r>
                  <a:rPr lang="en-US" sz="2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smallest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which an edge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𝑒𝑑𝑔𝑒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to a vertex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an </a:t>
                </a:r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vertex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tight.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" y="3731861"/>
                <a:ext cx="9144000" cy="830997"/>
              </a:xfrm>
              <a:prstGeom prst="rect">
                <a:avLst/>
              </a:prstGeom>
              <a:blipFill>
                <a:blip r:embed="rId4"/>
                <a:stretch>
                  <a:fillRect t="-6569" b="-10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465" y="794186"/>
                <a:ext cx="9144000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tight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" y="794186"/>
                <a:ext cx="9144000" cy="509178"/>
              </a:xfrm>
              <a:prstGeom prst="rect">
                <a:avLst/>
              </a:prstGeom>
              <a:blipFill>
                <a:blip r:embed="rId5"/>
                <a:stretch>
                  <a:fillRect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40" y="1333701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do not want to reschedule an event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changes.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" y="1333701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417" y="5085197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</a:t>
                </a:r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we have an event.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" y="5085197"/>
                <a:ext cx="9144000" cy="461665"/>
              </a:xfrm>
              <a:prstGeom prst="rect">
                <a:avLst/>
              </a:prstGeom>
              <a:blipFill>
                <a:blip r:embed="rId7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58120" y="2317705"/>
                <a:ext cx="4574967" cy="85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𝑘𝑒𝑦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func>
                        <m:func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3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3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  <m: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23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, </m:t>
                                    </m:r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23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∉</m:t>
                                    </m:r>
                                    <m:sSub>
                                      <m:sSubPr>
                                        <m:ctrlP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3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3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3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3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20" y="2317705"/>
                <a:ext cx="4574967" cy="8504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572000" y="2409436"/>
                <a:ext cx="4571987" cy="572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𝑒𝑦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3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lim>
                          </m:limLow>
                        </m:fName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𝑘𝑒𝑦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409436"/>
                <a:ext cx="4571987" cy="5729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940" y="6069200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do we maintain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" y="6069200"/>
                <a:ext cx="9144000" cy="461665"/>
              </a:xfrm>
              <a:prstGeom prst="rect">
                <a:avLst/>
              </a:prstGeom>
              <a:blipFill>
                <a:blip r:embed="rId10"/>
                <a:stretch>
                  <a:fillRect t="-12000" b="-2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417" y="4593195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maintain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both </a:t>
                </a:r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blossoms. (Why?)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" y="4593195"/>
                <a:ext cx="9144000" cy="461665"/>
              </a:xfrm>
              <a:prstGeom prst="rect">
                <a:avLst/>
              </a:prstGeom>
              <a:blipFill>
                <a:blip r:embed="rId11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415" y="3239859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𝑒𝑑𝑔𝑒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𝑒𝑑𝑔𝑒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edges which achieve the </a:t>
                </a:r>
                <a:r>
                  <a:rPr lang="en-US" sz="23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mins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" y="3239859"/>
                <a:ext cx="9144000" cy="461665"/>
              </a:xfrm>
              <a:prstGeom prst="rect">
                <a:avLst/>
              </a:prstGeom>
              <a:blipFill>
                <a:blip r:embed="rId12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-1420" y="182570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have an event for each </a:t>
            </a:r>
            <a:r>
              <a:rPr lang="en-US" sz="2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blossom, not for each growth edge.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95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1" grpId="0"/>
      <p:bldP spid="16" grpId="0"/>
      <p:bldP spid="18" grpId="0"/>
      <p:bldP spid="23" grpId="0"/>
      <p:bldP spid="29" grpId="0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3"/>
              <p:cNvSpPr txBox="1">
                <a:spLocks noChangeArrowheads="1"/>
              </p:cNvSpPr>
              <p:nvPr/>
            </p:nvSpPr>
            <p:spPr bwMode="auto">
              <a:xfrm>
                <a:off x="-6696" y="95664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000" kern="0" dirty="0" smtClean="0">
                    <a:solidFill>
                      <a:srgbClr val="0033CC"/>
                    </a:solidFill>
                  </a:rPr>
                  <a:t>Maintaining </a:t>
                </a:r>
                <a14:m>
                  <m:oMath xmlns:m="http://schemas.openxmlformats.org/officeDocument/2006/math">
                    <m:r>
                      <a:rPr lang="en-US" sz="4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𝑘𝑒𝑦</m:t>
                    </m:r>
                    <m:r>
                      <a:rPr lang="en-US" sz="4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40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000" kern="0" dirty="0">
                    <a:solidFill>
                      <a:srgbClr val="0033CC"/>
                    </a:solidFill>
                  </a:rPr>
                  <a:t>and</a:t>
                </a:r>
                <a:r>
                  <a:rPr lang="en-US" sz="4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4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4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4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95664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27928" b="-4684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3251" y="977558"/>
                <a:ext cx="4574967" cy="91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𝑘𝑒𝑦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  <m:r>
                                      <a:rPr 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, 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∉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51" y="977558"/>
                <a:ext cx="4574967" cy="9179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572000" y="1069289"/>
                <a:ext cx="4571987" cy="572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𝑒𝑦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𝑘𝑒𝑦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069289"/>
                <a:ext cx="4571987" cy="572977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-1491" y="2905006"/>
                <a:ext cx="9144000" cy="942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non-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use a </a:t>
                </a:r>
                <a:r>
                  <a:rPr lang="en-US" sz="2400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split-</a:t>
                </a:r>
                <a:r>
                  <a:rPr lang="en-US" sz="2400" dirty="0" err="1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findmin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structure to maintain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lim>
                        </m:limLow>
                      </m:fName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𝑘𝑒𝑦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1" y="2905006"/>
                <a:ext cx="9144000" cy="942309"/>
              </a:xfrm>
              <a:prstGeom prst="rect">
                <a:avLst/>
              </a:prstGeom>
              <a:blipFill>
                <a:blip r:embed="rId5"/>
                <a:stretch>
                  <a:fillRect t="-5195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-12" y="1984528"/>
                <a:ext cx="9144000" cy="847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a vertex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examine every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b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∉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4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necessary.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" y="1984528"/>
                <a:ext cx="9144000" cy="847220"/>
              </a:xfrm>
              <a:prstGeom prst="rect">
                <a:avLst/>
              </a:prstGeom>
              <a:blipFill>
                <a:blip r:embed="rId6"/>
                <a:stretch>
                  <a:fillRect t="-5755" b="-13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13" y="4455496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an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enters the forest, </a:t>
                </a:r>
                <a:r>
                  <a:rPr lang="en-US" sz="24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delete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" y="4455496"/>
                <a:ext cx="9144000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0341" y="4990419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an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expanded, do </a:t>
                </a:r>
                <a:r>
                  <a:rPr lang="en-US" sz="2400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split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operations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𝑘𝑒𝑦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sub-blossoms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" y="4990419"/>
                <a:ext cx="9144000" cy="830997"/>
              </a:xfrm>
              <a:prstGeom prst="rect">
                <a:avLst/>
              </a:prstGeom>
              <a:blipFill>
                <a:blip r:embed="rId8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0341" y="3920573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 a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𝑑𝑒𝑐𝑟𝑒𝑎𝑠𝑒</m:t>
                    </m:r>
                  </m:oMath>
                </a14:m>
                <a:r>
                  <a:rPr lang="en-US" sz="2400" i="0" dirty="0" smtClean="0">
                    <a:solidFill>
                      <a:srgbClr val="FF0000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decrease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if necessary.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" y="3920573"/>
                <a:ext cx="9144000" cy="461665"/>
              </a:xfrm>
              <a:prstGeom prst="rect">
                <a:avLst/>
              </a:prstGeom>
              <a:blipFill>
                <a:blip r:embed="rId9"/>
                <a:stretch>
                  <a:fillRect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44" y="5894676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insert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new </a:t>
                </a:r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blossoms into the global heap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" y="5894676"/>
                <a:ext cx="9144000" cy="461665"/>
              </a:xfrm>
              <a:prstGeom prst="rect">
                <a:avLst/>
              </a:prstGeom>
              <a:blipFill>
                <a:blip r:embed="rId10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89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  <p:bldP spid="2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1912" y="79263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Split-</a:t>
            </a:r>
            <a:r>
              <a:rPr kumimoji="0" lang="en-US" sz="4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Findmin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08" y="344424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𝐹𝑖𝑛𝑑𝑚𝑖𝑛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Return an item of minimum key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sequence currently containing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3444240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08" y="4255880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𝐷𝑒𝑐𝑟𝑒𝑎𝑠𝑒𝑘𝑒𝑦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Decrease the key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4255880"/>
                <a:ext cx="9144000" cy="461665"/>
              </a:xfrm>
              <a:prstGeom prst="rect">
                <a:avLst/>
              </a:prstGeom>
              <a:blipFill>
                <a:blip r:embed="rId3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08" y="803865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sub-sequences of an initial sequence </a:t>
                </a:r>
                <a14:m>
                  <m:oMath xmlns:m="http://schemas.openxmlformats.org/officeDocument/2006/math">
                    <m: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803865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08" y="2130789"/>
                <a:ext cx="9144000" cy="890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𝑆𝑝𝑙𝑖𝑡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Split the current sequence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the two sequences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2130789"/>
                <a:ext cx="9144000" cy="890500"/>
              </a:xfrm>
              <a:prstGeom prst="rect">
                <a:avLst/>
              </a:prstGeom>
              <a:blipFill>
                <a:blip r:embed="rId5"/>
                <a:stretch>
                  <a:fillRect t="-6164"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08" y="3001932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𝐹𝑖𝑛𝑑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Return the current sequence containing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3001932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08" y="1246173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item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 field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𝑖𝑛𝑑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gives its position in the sequence.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1246173"/>
                <a:ext cx="9144000" cy="461665"/>
              </a:xfrm>
              <a:prstGeom prst="rect">
                <a:avLst/>
              </a:prstGeom>
              <a:blipFill>
                <a:blip r:embed="rId7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308" y="1688481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item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 </a:t>
                </a:r>
                <a:r>
                  <a:rPr lang="en-US" sz="2300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1688481"/>
                <a:ext cx="9144000" cy="461665"/>
              </a:xfrm>
              <a:prstGeom prst="rect">
                <a:avLst/>
              </a:prstGeom>
              <a:blipFill>
                <a:blip r:embed="rId8"/>
                <a:stretch>
                  <a:fillRect t="-1184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308" y="4811401"/>
                <a:ext cx="9144000" cy="878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sequence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operations on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items can still be processed,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a pointer machine, in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 </a:t>
                </a:r>
                <a:r>
                  <a:rPr lang="en-US" sz="23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</a:t>
                </a:r>
                <a:r>
                  <a:rPr lang="en-US" sz="23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Gabow</a:t>
                </a:r>
                <a:r>
                  <a:rPr lang="en-US" sz="23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(1985) </a:t>
                </a:r>
                <a:r>
                  <a:rPr lang="en-US" sz="2300" kern="0" dirty="0" smtClean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]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4811401"/>
                <a:ext cx="9144000" cy="878510"/>
              </a:xfrm>
              <a:prstGeom prst="rect">
                <a:avLst/>
              </a:prstGeom>
              <a:blipFill>
                <a:blip r:embed="rId9"/>
                <a:stretch>
                  <a:fillRect t="-5556" b="-7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308" y="5670554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improved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a RAM </a:t>
                </a:r>
                <a:r>
                  <a:rPr lang="en-US" sz="23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Pettie (2005,2015) </a:t>
                </a:r>
                <a:r>
                  <a:rPr lang="en-US" sz="2300" kern="0" dirty="0" smtClean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]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5670554"/>
                <a:ext cx="9144000" cy="461665"/>
              </a:xfrm>
              <a:prstGeom prst="rect">
                <a:avLst/>
              </a:prstGeom>
              <a:blipFill>
                <a:blip r:embed="rId10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308" y="6112862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be improved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a word-RAM </a:t>
                </a:r>
                <a:r>
                  <a:rPr lang="en-US" sz="23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[ </a:t>
                </a:r>
                <a:r>
                  <a:rPr lang="en-US" sz="2300" kern="0" dirty="0" err="1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Thorup</a:t>
                </a:r>
                <a:r>
                  <a:rPr lang="en-US" sz="2300" kern="0" dirty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(1999) </a:t>
                </a:r>
                <a:r>
                  <a:rPr lang="en-US" sz="2300" kern="0" dirty="0" smtClean="0">
                    <a:solidFill>
                      <a:srgbClr val="99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]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" y="6112862"/>
                <a:ext cx="9144000" cy="461665"/>
              </a:xfrm>
              <a:prstGeom prst="rect">
                <a:avLst/>
              </a:prstGeom>
              <a:blipFill>
                <a:blip r:embed="rId11"/>
                <a:stretch>
                  <a:fillRect t="-12000" b="-2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69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132308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Split-</a:t>
            </a:r>
            <a:r>
              <a:rPr kumimoji="0" lang="en-US" sz="4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Findmin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–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simple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solution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925788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Simple solution with total time </a:t>
                </a:r>
                <a14:m>
                  <m:oMath xmlns:m="http://schemas.openxmlformats.org/officeDocument/2006/math">
                    <m:r>
                      <a:rPr lang="en-US" sz="2400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400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GB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(Enough for us.)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25788"/>
                <a:ext cx="9144000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476" y="1476582"/>
                <a:ext cx="9144000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sequence is broken into blocks of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some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" y="1476582"/>
                <a:ext cx="9144000" cy="473591"/>
              </a:xfrm>
              <a:prstGeom prst="rect">
                <a:avLst/>
              </a:prstGeom>
              <a:blipFill>
                <a:blip r:embed="rId3"/>
                <a:stretch>
                  <a:fillRect t="-7692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953" y="2039301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sizes of the blocks are </a:t>
            </a:r>
            <a:r>
              <a:rPr lang="en-US" sz="2400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bitonic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strictly increasing then strictly decreasing.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(The two blocks in the middle can have equal size.)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84964" y="3590152"/>
            <a:ext cx="7434930" cy="790113"/>
            <a:chOff x="781232" y="3590152"/>
            <a:chExt cx="7434930" cy="790113"/>
          </a:xfrm>
        </p:grpSpPr>
        <p:sp>
          <p:nvSpPr>
            <p:cNvPr id="2" name="Rectangle 1"/>
            <p:cNvSpPr>
              <a:spLocks noChangeAspect="1"/>
            </p:cNvSpPr>
            <p:nvPr/>
          </p:nvSpPr>
          <p:spPr>
            <a:xfrm>
              <a:off x="825622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1261571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1697520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2133469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2569418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>
              <a:spLocks noChangeAspect="1"/>
            </p:cNvSpPr>
            <p:nvPr/>
          </p:nvSpPr>
          <p:spPr>
            <a:xfrm>
              <a:off x="3005367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 noChangeAspect="1"/>
            </p:cNvSpPr>
            <p:nvPr/>
          </p:nvSpPr>
          <p:spPr>
            <a:xfrm>
              <a:off x="3441316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>
              <a:spLocks noChangeAspect="1"/>
            </p:cNvSpPr>
            <p:nvPr/>
          </p:nvSpPr>
          <p:spPr>
            <a:xfrm>
              <a:off x="3877265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>
              <a:spLocks noChangeAspect="1"/>
            </p:cNvSpPr>
            <p:nvPr/>
          </p:nvSpPr>
          <p:spPr>
            <a:xfrm>
              <a:off x="4313214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>
              <a:spLocks noChangeAspect="1"/>
            </p:cNvSpPr>
            <p:nvPr/>
          </p:nvSpPr>
          <p:spPr>
            <a:xfrm>
              <a:off x="4749163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5185112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5621061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>
              <a:spLocks noChangeAspect="1"/>
            </p:cNvSpPr>
            <p:nvPr/>
          </p:nvSpPr>
          <p:spPr>
            <a:xfrm>
              <a:off x="6057010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6492959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>
              <a:spLocks noChangeAspect="1"/>
            </p:cNvSpPr>
            <p:nvPr/>
          </p:nvSpPr>
          <p:spPr>
            <a:xfrm>
              <a:off x="6928908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>
              <a:spLocks noChangeAspect="1"/>
            </p:cNvSpPr>
            <p:nvPr/>
          </p:nvSpPr>
          <p:spPr>
            <a:xfrm>
              <a:off x="7364857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7800812" y="3789228"/>
              <a:ext cx="365760" cy="365760"/>
            </a:xfrm>
            <a:prstGeom prst="rect">
              <a:avLst/>
            </a:prstGeom>
            <a:ln w="19050"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1226476" y="3590152"/>
              <a:ext cx="0" cy="79011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097969" y="3590152"/>
              <a:ext cx="0" cy="79011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845580" y="3590152"/>
              <a:ext cx="0" cy="79011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7329882" y="3590152"/>
              <a:ext cx="0" cy="79011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81232" y="3590152"/>
              <a:ext cx="0" cy="790113"/>
            </a:xfrm>
            <a:prstGeom prst="line">
              <a:avLst/>
            </a:prstGeom>
            <a:ln w="444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216162" y="3590152"/>
              <a:ext cx="0" cy="790113"/>
            </a:xfrm>
            <a:prstGeom prst="line">
              <a:avLst/>
            </a:prstGeom>
            <a:ln w="444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4432" y="456700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a sequence is split in the middle of a block,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 the block into decreasing and then increasing blocks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5151610" y="3590152"/>
            <a:ext cx="0" cy="790113"/>
          </a:xfrm>
          <a:prstGeom prst="line">
            <a:avLst/>
          </a:prstGeom>
          <a:ln w="444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712876" y="3590152"/>
            <a:ext cx="0" cy="790113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585604" y="3590152"/>
            <a:ext cx="0" cy="790113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-1111" y="54610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(The binary representation gives a unique way of doing it.)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973" y="5985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blocks in the two subsequences are again 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bitonic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39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40" grpId="0"/>
      <p:bldP spid="44" grpId="0"/>
      <p:bldP spid="4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97472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Split-</a:t>
            </a:r>
            <a:r>
              <a:rPr kumimoji="0" lang="en-US" sz="4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Findmin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 –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simple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solution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32" y="1261020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the position of the min in each sequence and each block.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973" y="2850424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Split: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Find the min in each new block and in the two new sequences.</a:t>
            </a:r>
            <a:b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(In one of them, we already know the min.)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2" y="209492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Decrease-key:</a:t>
            </a:r>
            <a:r>
              <a:rPr lang="en-US" sz="2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Change the min of the block containing the item, </a:t>
            </a:r>
            <a:b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if necessary, the min of the sequence containing the item.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5" y="844070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item knows the blocks it belongs to.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-3094" y="4022878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blocks containing a given item can only decrease in size.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255" y="4439828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each item is contained in at most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different blocks.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" y="4439828"/>
                <a:ext cx="9144000" cy="430887"/>
              </a:xfrm>
              <a:prstGeom prst="rect">
                <a:avLst/>
              </a:prstGeom>
              <a:blipFill>
                <a:blip r:embed="rId2"/>
                <a:stretch>
                  <a:fillRect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603" y="4856778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time spend on finding the min of new blocks is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" y="4856778"/>
                <a:ext cx="9144000" cy="430887"/>
              </a:xfrm>
              <a:prstGeom prst="rect">
                <a:avLst/>
              </a:prstGeom>
              <a:blipFill>
                <a:blip r:embed="rId3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-3094" y="1677970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Find-min: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Return the min.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255" y="3605928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Find-min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2200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Decrease-key</a:t>
                </a:r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take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time.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" y="3605928"/>
                <a:ext cx="9144000" cy="430887"/>
              </a:xfrm>
              <a:prstGeom prst="rect">
                <a:avLst/>
              </a:prstGeom>
              <a:blipFill>
                <a:blip r:embed="rId4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9955" y="5273728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sequence is composed of at most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func>
                      <m:func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blocks.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" y="5273728"/>
                <a:ext cx="9144000" cy="430887"/>
              </a:xfrm>
              <a:prstGeom prst="rect">
                <a:avLst/>
              </a:prstGeom>
              <a:blipFill>
                <a:blip r:embed="rId5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-3113" y="5690678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Computing the min of a new sequence takes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time.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13" y="5690678"/>
                <a:ext cx="9144000" cy="430887"/>
              </a:xfrm>
              <a:prstGeom prst="rect">
                <a:avLst/>
              </a:prstGeom>
              <a:blipFill>
                <a:blip r:embed="rId6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245" y="6107629"/>
                <a:ext cx="9144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time spend on finding the min of new sequences is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" y="6107629"/>
                <a:ext cx="9144000" cy="430887"/>
              </a:xfrm>
              <a:prstGeom prst="rect">
                <a:avLst/>
              </a:prstGeom>
              <a:blipFill>
                <a:blip r:embed="rId7"/>
                <a:stretch>
                  <a:fillRect t="-9859" b="-26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19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3"/>
              <p:cNvSpPr txBox="1">
                <a:spLocks noChangeArrowheads="1"/>
              </p:cNvSpPr>
              <p:nvPr/>
            </p:nvSpPr>
            <p:spPr bwMode="auto">
              <a:xfrm>
                <a:off x="-6696" y="147916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000" kern="0" dirty="0" smtClean="0">
                    <a:solidFill>
                      <a:srgbClr val="0033CC"/>
                    </a:solidFill>
                  </a:rPr>
                  <a:t>Tracking </a:t>
                </a:r>
                <a:r>
                  <a:rPr lang="en-US" sz="4000" kern="0" dirty="0" smtClean="0">
                    <a:solidFill>
                      <a:srgbClr val="FF0000"/>
                    </a:solidFill>
                  </a:rPr>
                  <a:t>blossom/augment</a:t>
                </a:r>
                <a:r>
                  <a:rPr lang="en-US" sz="4000" kern="0" dirty="0" smtClean="0">
                    <a:solidFill>
                      <a:srgbClr val="0033CC"/>
                    </a:solidFill>
                  </a:rPr>
                  <a:t> events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b="0" i="0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4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147916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27027" b="-4684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465" y="1020608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" y="1020608"/>
                <a:ext cx="9144000" cy="446276"/>
              </a:xfrm>
              <a:prstGeom prst="rect">
                <a:avLst/>
              </a:prstGeom>
              <a:blipFill>
                <a:blip r:embed="rId3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40" y="1499161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</m:oMath>
                  </m:oMathPara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" y="1499161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/>
          <p:cNvSpPr/>
          <p:nvPr/>
        </p:nvSpPr>
        <p:spPr>
          <a:xfrm rot="5400000">
            <a:off x="5716437" y="804799"/>
            <a:ext cx="235133" cy="2526962"/>
          </a:xfrm>
          <a:prstGeom prst="rightBrace">
            <a:avLst/>
          </a:prstGeom>
          <a:ln w="19050">
            <a:solidFill>
              <a:srgbClr val="99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363061" y="2228111"/>
                <a:ext cx="1142242" cy="461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3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sz="23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061" y="2228111"/>
                <a:ext cx="1142242" cy="4618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-2892" y="2278990"/>
                <a:ext cx="5365953" cy="606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tight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92" y="2278990"/>
                <a:ext cx="5365953" cy="606513"/>
              </a:xfrm>
              <a:prstGeom prst="rect">
                <a:avLst/>
              </a:prstGeom>
              <a:blipFill>
                <a:blip r:embed="rId6"/>
                <a:stretch>
                  <a:fillRect b="-8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457" y="2910359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But, by the time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tight,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may connect two vertices in the same blossom.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" y="2910359"/>
                <a:ext cx="9144000" cy="800219"/>
              </a:xfrm>
              <a:prstGeom prst="rect">
                <a:avLst/>
              </a:prstGeom>
              <a:blipFill>
                <a:blip r:embed="rId7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-2902" y="3716824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Simple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solution: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02" y="3716824"/>
                <a:ext cx="9144000" cy="446276"/>
              </a:xfrm>
              <a:prstGeom prst="rect">
                <a:avLst/>
              </a:prstGeom>
              <a:blipFill>
                <a:blip r:embed="rId8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-2903" y="4169346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a heap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all the </a:t>
                </a:r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even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edges.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03" y="4169346"/>
                <a:ext cx="9144000" cy="446276"/>
              </a:xfrm>
              <a:prstGeom prst="rect">
                <a:avLst/>
              </a:prstGeom>
              <a:blipFill>
                <a:blip r:embed="rId9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446" y="4621868"/>
                <a:ext cx="9144000" cy="606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key of 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3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r>
                          <a:rPr lang="en-US" sz="23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" y="4621868"/>
                <a:ext cx="9144000" cy="606513"/>
              </a:xfrm>
              <a:prstGeom prst="rect">
                <a:avLst/>
              </a:prstGeom>
              <a:blipFill>
                <a:blip r:embed="rId10"/>
                <a:stretch>
                  <a:fillRect b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46" y="5234627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repeatedly do </a:t>
                </a:r>
                <a:r>
                  <a:rPr lang="en-US" sz="2300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delete-min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until the returned edge connects vertices in different blossoms.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" y="5234627"/>
                <a:ext cx="9144000" cy="800219"/>
              </a:xfrm>
              <a:prstGeom prst="rect">
                <a:avLst/>
              </a:prstGeom>
              <a:blipFill>
                <a:blip r:embed="rId11"/>
                <a:stretch>
                  <a:fillRect t="-6870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-2914" y="6041091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reduce the time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func>
                      <m:func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func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we need to work harder.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14" y="6041091"/>
                <a:ext cx="9144000" cy="446276"/>
              </a:xfrm>
              <a:prstGeom prst="rect">
                <a:avLst/>
              </a:prstGeom>
              <a:blipFill>
                <a:blip r:embed="rId12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57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" grpId="0" animBg="1"/>
      <p:bldP spid="15" grpId="0"/>
      <p:bldP spid="19" grpId="0"/>
      <p:bldP spid="20" grpId="0"/>
      <p:bldP spid="30" grpId="0"/>
      <p:bldP spid="31" grpId="0"/>
      <p:bldP spid="32" grpId="0"/>
      <p:bldP spid="33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3"/>
          <p:cNvSpPr txBox="1">
            <a:spLocks noChangeArrowheads="1"/>
          </p:cNvSpPr>
          <p:nvPr/>
        </p:nvSpPr>
        <p:spPr bwMode="auto">
          <a:xfrm>
            <a:off x="-10440" y="22513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Maximum weight augmenting paths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4"/>
              <p:cNvSpPr txBox="1">
                <a:spLocks noChangeArrowheads="1"/>
              </p:cNvSpPr>
              <p:nvPr/>
            </p:nvSpPr>
            <p:spPr bwMode="auto">
              <a:xfrm>
                <a:off x="-10440" y="1124966"/>
                <a:ext cx="9144000" cy="1569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b="1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Theorem: </a:t>
                </a:r>
                <a:r>
                  <a:rPr lang="en-US" sz="2400" kern="0" dirty="0" smtClean="0">
                    <a:solidFill>
                      <a:srgbClr val="66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/>
                </a:r>
                <a:br>
                  <a:rPr lang="en-US" sz="2400" kern="0" dirty="0" smtClean="0">
                    <a:solidFill>
                      <a:srgbClr val="6633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be a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maximum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weight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matching of size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, 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be an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-augmenting path of </a:t>
                </a:r>
                <a:r>
                  <a:rPr lang="en-US" sz="2400" i="1" kern="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maximum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 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Then,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⊕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is a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maximum weight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matching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of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size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|+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  <a:endParaRPr lang="en-US" sz="2400" kern="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4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0440" y="1124966"/>
                <a:ext cx="9144000" cy="1569660"/>
              </a:xfrm>
              <a:prstGeom prst="rect">
                <a:avLst/>
              </a:prstGeom>
              <a:blipFill>
                <a:blip r:embed="rId3"/>
                <a:stretch>
                  <a:fillRect t="-2724" b="-856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/>
              <p:cNvSpPr txBox="1">
                <a:spLocks noChangeArrowheads="1"/>
              </p:cNvSpPr>
              <p:nvPr/>
            </p:nvSpPr>
            <p:spPr bwMode="auto">
              <a:xfrm>
                <a:off x="0" y="3264716"/>
                <a:ext cx="91440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𝑀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′</m:t>
                    </m:r>
                  </m:oMath>
                </a14:m>
                <a:r>
                  <a:rPr lang="en-US" sz="2400" i="1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be</a:t>
                </a:r>
                <a:r>
                  <a:rPr lang="en-US" sz="24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a maximum weight matching of size</a:t>
                </a:r>
                <a:r>
                  <a:rPr lang="en-US" sz="24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|+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  <a:r>
                  <a:rPr lang="en-US" sz="24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endParaRPr lang="en-US" sz="2400" kern="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264716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t="-10667" b="-30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"/>
              <p:cNvSpPr txBox="1">
                <a:spLocks noChangeArrowheads="1"/>
              </p:cNvSpPr>
              <p:nvPr/>
            </p:nvSpPr>
            <p:spPr bwMode="auto">
              <a:xfrm>
                <a:off x="0" y="4144596"/>
                <a:ext cx="9144000" cy="1200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an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-augmenting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path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⊕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𝑀</m:t>
                    </m:r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’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, then 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.</a:t>
                </a:r>
                <a:r>
                  <a:rPr lang="en-US" sz="24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Otherwise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′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⊕</m:t>
                    </m:r>
                    <m:r>
                      <a:rPr lang="en-US" sz="2400" b="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</m:oMath>
                </a14:m>
                <a:r>
                  <a:rPr lang="en-US" sz="2400" i="1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contradicts the choice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</a:b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𝑀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,</a:t>
                </a:r>
                <a:r>
                  <a:rPr lang="en-US" sz="2400" i="1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sSup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⊕</m:t>
                        </m:r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𝑃</m:t>
                        </m:r>
                      </m:e>
                    </m:d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=</m:t>
                    </m:r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sSupPr>
                          <m:e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+</m:t>
                    </m:r>
                    <m:sSub>
                      <m:sSub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sSup>
                          <m:sSupPr>
                            <m:ctrlP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sSupPr>
                          <m:e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=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sSup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  <a:sym typeface="Symbol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−</m:t>
                    </m:r>
                    <m:sSub>
                      <m:sSub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. </a:t>
                </a:r>
                <a:endParaRPr lang="en-US" sz="2400" i="1" kern="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144596"/>
                <a:ext cx="9144000" cy="1200329"/>
              </a:xfrm>
              <a:prstGeom prst="rect">
                <a:avLst/>
              </a:prstGeom>
              <a:blipFill>
                <a:blip r:embed="rId5"/>
                <a:stretch>
                  <a:fillRect l="-400" t="-3553" r="-1267" b="-1116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"/>
              <p:cNvSpPr txBox="1">
                <a:spLocks noChangeArrowheads="1"/>
              </p:cNvSpPr>
              <p:nvPr/>
            </p:nvSpPr>
            <p:spPr bwMode="auto">
              <a:xfrm>
                <a:off x="0" y="3704656"/>
                <a:ext cx="914400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an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-augmenting path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i="1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.</a:t>
                </a:r>
                <a:endParaRPr lang="en-US" sz="2400" kern="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704656"/>
                <a:ext cx="9144000" cy="461665"/>
              </a:xfrm>
              <a:prstGeom prst="rect">
                <a:avLst/>
              </a:prstGeom>
              <a:blipFill>
                <a:blip r:embed="rId6"/>
                <a:stretch>
                  <a:fillRect t="-10667" b="-306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17490" y="2802019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Proof: </a:t>
            </a:r>
            <a:endParaRPr lang="en-US" sz="2400" kern="0" dirty="0" smtClean="0">
              <a:solidFill>
                <a:schemeClr val="tx1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4"/>
              <p:cNvSpPr txBox="1">
                <a:spLocks noChangeArrowheads="1"/>
              </p:cNvSpPr>
              <p:nvPr/>
            </p:nvSpPr>
            <p:spPr bwMode="auto">
              <a:xfrm>
                <a:off x="10354" y="5323199"/>
                <a:ext cx="9144000" cy="1200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Thus, if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a maximum weight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-augmenting </a:t>
                </a:r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path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then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/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ker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d>
                      <m:d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and thus </a:t>
                </a:r>
                <a14:m>
                  <m:oMath xmlns:m="http://schemas.openxmlformats.org/officeDocument/2006/math"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⊕</m:t>
                        </m:r>
                        <m: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𝑃</m:t>
                        </m:r>
                      </m:e>
                    </m:d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=</m:t>
                    </m:r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𝑤</m:t>
                    </m:r>
                    <m:d>
                      <m:dPr>
                        <m:ctrlPr>
                          <a:rPr lang="en-US" sz="24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𝑀</m:t>
                        </m:r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  <a:sym typeface="Symbol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2400" i="1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,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so 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𝑀</m:t>
                    </m:r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⊕</m:t>
                    </m:r>
                    <m:r>
                      <a:rPr lang="en-US" sz="2400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𝑃</m:t>
                    </m:r>
                  </m:oMath>
                </a14:m>
                <a:r>
                  <a:rPr lang="en-US" sz="2400" i="1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is indeed a maximum weight matching of size 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|+</m:t>
                    </m:r>
                    <m:r>
                      <a:rPr lang="en-US" sz="2400" i="1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400" kern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  <a:r>
                  <a:rPr lang="en-US" sz="24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endParaRPr lang="en-US" sz="2400" kern="0" dirty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354" y="5323199"/>
                <a:ext cx="9144000" cy="1200329"/>
              </a:xfrm>
              <a:prstGeom prst="rect">
                <a:avLst/>
              </a:prstGeom>
              <a:blipFill>
                <a:blip r:embed="rId7"/>
                <a:stretch>
                  <a:fillRect t="-3553" b="-1116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8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3"/>
              <p:cNvSpPr txBox="1">
                <a:spLocks noChangeArrowheads="1"/>
              </p:cNvSpPr>
              <p:nvPr/>
            </p:nvSpPr>
            <p:spPr bwMode="auto">
              <a:xfrm>
                <a:off x="-6696" y="261132"/>
                <a:ext cx="9154440" cy="677108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0" tIns="0" rIns="0" bIns="0" anchor="ctr">
                <a:spAutoFit/>
              </a:bodyPr>
              <a:lstStyle/>
              <a:p>
                <a:pPr algn="ctr" rtl="0"/>
                <a:r>
                  <a:rPr kumimoji="0" lang="he-IL" sz="4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44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0033CC"/>
                    </a:solidFill>
                    <a:effectLst/>
                    <a:uLnTx/>
                    <a:uFillTx/>
                  </a:rPr>
                  <a:t> </a:t>
                </a:r>
                <a:r>
                  <a:rPr lang="en-US" sz="4000" kern="0" dirty="0" smtClean="0">
                    <a:solidFill>
                      <a:srgbClr val="0033CC"/>
                    </a:solidFill>
                  </a:rPr>
                  <a:t>Tracking </a:t>
                </a:r>
                <a:r>
                  <a:rPr lang="en-US" sz="4000" kern="0" dirty="0" smtClean="0">
                    <a:solidFill>
                      <a:srgbClr val="FF0000"/>
                    </a:solidFill>
                  </a:rPr>
                  <a:t>expand</a:t>
                </a:r>
                <a:r>
                  <a:rPr lang="en-US" sz="4000" kern="0" dirty="0" smtClean="0">
                    <a:solidFill>
                      <a:srgbClr val="0033CC"/>
                    </a:solidFill>
                  </a:rPr>
                  <a:t> events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000" b="0" i="0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40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6696" y="261132"/>
                <a:ext cx="9154440" cy="677108"/>
              </a:xfrm>
              <a:prstGeom prst="rect">
                <a:avLst/>
              </a:prstGeom>
              <a:blipFill>
                <a:blip r:embed="rId2"/>
                <a:stretch>
                  <a:fillRect t="-27928" b="-46847"/>
                </a:stretch>
              </a:blip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465" y="1281874"/>
                <a:ext cx="9144000" cy="946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a 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becomes </a:t>
                </a:r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</a:t>
                </a:r>
                <a:r>
                  <a:rPr lang="en-US" sz="2300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insert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𝑘𝑒𝑦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" y="1281874"/>
                <a:ext cx="9144000" cy="946028"/>
              </a:xfrm>
              <a:prstGeom prst="rect">
                <a:avLst/>
              </a:prstGeom>
              <a:blipFill>
                <a:blip r:embed="rId3"/>
                <a:stretch>
                  <a:fillRect t="-5161" b="-5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-2914" y="3027600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blossom is inserted at most once and deleted at most once.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814" y="2404613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a blossom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stops being </a:t>
                </a:r>
                <a:r>
                  <a:rPr lang="en-US" sz="23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odd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</a:t>
                </a:r>
                <a:r>
                  <a:rPr lang="en-US" sz="2300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delete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" y="2404613"/>
                <a:ext cx="9144000" cy="446276"/>
              </a:xfrm>
              <a:prstGeom prst="rect">
                <a:avLst/>
              </a:prstGeom>
              <a:blipFill>
                <a:blip r:embed="rId4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37" y="3650588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running time is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3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" y="3650588"/>
                <a:ext cx="9144000" cy="446276"/>
              </a:xfrm>
              <a:prstGeom prst="rect">
                <a:avLst/>
              </a:prstGeom>
              <a:blipFill>
                <a:blip r:embed="rId5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81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4" grpId="0"/>
      <p:bldP spid="14" grpId="0"/>
      <p:bldP spid="1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36733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Subtree-Merge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-</a:t>
            </a:r>
            <a:r>
              <a:rPr kumimoji="0" lang="en-US" sz="4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Findmin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780946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a partition of a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rooted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tree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grows by adding leaves,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into a collection of disjoint subtrees.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80946"/>
                <a:ext cx="9144000" cy="800219"/>
              </a:xfrm>
              <a:prstGeom prst="rect">
                <a:avLst/>
              </a:prstGeom>
              <a:blipFill>
                <a:blip r:embed="rId2"/>
                <a:stretch>
                  <a:fillRect t="-6107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957" y="3722244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𝐴𝑑𝑑</m:t>
                    </m:r>
                  </m:oMath>
                </a14:m>
                <a:r>
                  <a:rPr lang="en-US" sz="2300" b="0" i="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𝑇𝑟𝑒𝑒</m:t>
                    </m:r>
                  </m:oMath>
                </a14:m>
                <a:r>
                  <a:rPr lang="en-US" sz="2300" b="0" i="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𝐸𝑑𝑔𝑒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Add a tree edge from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new leaf,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currently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tree.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forms its own subtree.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" y="3722244"/>
                <a:ext cx="9144000" cy="830997"/>
              </a:xfrm>
              <a:prstGeom prst="rect">
                <a:avLst/>
              </a:prstGeom>
              <a:blipFill>
                <a:blip r:embed="rId3"/>
                <a:stretch>
                  <a:fillRect t="-735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-2966" y="5310418"/>
                <a:ext cx="914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𝑀𝑒𝑟𝑔𝑒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Merge the subtrees of two adjacent vertices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66" y="5310418"/>
                <a:ext cx="9144000" cy="461665"/>
              </a:xfrm>
              <a:prstGeom prst="rect">
                <a:avLst/>
              </a:prstGeom>
              <a:blipFill>
                <a:blip r:embed="rId4"/>
                <a:stretch>
                  <a:fillRect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35" y="4531720"/>
                <a:ext cx="91440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𝐴𝑑𝑑</m:t>
                    </m:r>
                  </m:oMath>
                </a14:m>
                <a:r>
                  <a:rPr lang="en-US" sz="2300" b="0" i="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𝑁𝑜𝑛</m:t>
                    </m:r>
                  </m:oMath>
                </a14:m>
                <a:r>
                  <a:rPr lang="en-US" sz="2300" b="0" i="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𝑇𝑟𝑒𝑒</m:t>
                    </m:r>
                  </m:oMath>
                </a14:m>
                <a:r>
                  <a:rPr lang="en-US" sz="2300" b="0" i="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𝐸𝑑𝑔𝑒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an non-tree edge of cost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" y="4531720"/>
                <a:ext cx="9144000" cy="800219"/>
              </a:xfrm>
              <a:prstGeom prst="rect">
                <a:avLst/>
              </a:prstGeom>
              <a:blipFill>
                <a:blip r:embed="rId5"/>
                <a:stretch>
                  <a:fillRect t="-6818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-1490" y="5750560"/>
                <a:ext cx="914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𝐹𝑖𝑛𝑑𝑚𝑖𝑛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an edge of minimum cost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connecting </a:t>
                </a:r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different subtrees.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0" y="5750560"/>
                <a:ext cx="9144000" cy="830997"/>
              </a:xfrm>
              <a:prstGeom prst="rect">
                <a:avLst/>
              </a:prstGeom>
              <a:blipFill>
                <a:blip r:embed="rId6"/>
                <a:stretch>
                  <a:fillRect t="-5839" b="-10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0094" y="15530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adjacent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subtrees can be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merged into one subtree.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975" y="1986668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aintain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growing collection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non-tree edges,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an associated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cost.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75" y="2758805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edge of minimum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</a:t>
            </a:r>
            <a:r>
              <a:rPr lang="en-US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different subtrees.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-1402" y="3297489"/>
                <a:ext cx="914400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𝑅𝑜𝑜𝑡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Make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root of a tree.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forms its own subtree</a:t>
                </a:r>
                <a:r>
                  <a:rPr lang="en-US" sz="23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2" y="3297489"/>
                <a:ext cx="9144000" cy="446276"/>
              </a:xfrm>
              <a:prstGeom prst="rect">
                <a:avLst/>
              </a:prstGeom>
              <a:blipFill>
                <a:blip r:embed="rId7"/>
                <a:stretch>
                  <a:fillRect t="-12329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11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7" grpId="0"/>
      <p:bldP spid="11" grpId="0"/>
      <p:bldP spid="12" grpId="0"/>
      <p:bldP spid="8" grpId="0"/>
      <p:bldP spid="13" grpId="0"/>
      <p:bldP spid="14" grpId="0"/>
      <p:bldP spid="1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Box 3"/>
          <p:cNvSpPr txBox="1">
            <a:spLocks noChangeArrowheads="1"/>
          </p:cNvSpPr>
          <p:nvPr/>
        </p:nvSpPr>
        <p:spPr bwMode="auto">
          <a:xfrm>
            <a:off x="-6696" y="219960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lvl="0" algn="ctr" rtl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kumimoji="0" lang="he-IL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</a:t>
            </a:r>
            <a:r>
              <a:rPr kumimoji="0" lang="en-US" sz="4400" b="0" i="0" u="none" strike="noStrike" kern="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 Summary of </a:t>
            </a: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</a:rPr>
              <a:t>Data Structures used</a:t>
            </a:r>
            <a:endParaRPr kumimoji="0" lang="en-GB" sz="4400" b="0" i="0" u="none" strike="noStrike" kern="0" cap="none" spc="0" normalizeH="0" baseline="-2500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121101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Union-find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Keep track of blossoms containing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vertices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6" y="2172366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Split-find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eep track of blossoms containing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vertices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54" y="3223631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Split-</a:t>
            </a:r>
            <a:r>
              <a:rPr lang="en-US" sz="26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findmin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next blossom to enter the forest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30" y="4274896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Subtree-Merge-</a:t>
            </a:r>
            <a:r>
              <a:rPr lang="en-US" sz="26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findmin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next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blossom to be formed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2970" y="5326162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Heaps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next tightness event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36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Box 3"/>
          <p:cNvSpPr txBox="1">
            <a:spLocks noChangeArrowheads="1"/>
          </p:cNvSpPr>
          <p:nvPr/>
        </p:nvSpPr>
        <p:spPr bwMode="auto">
          <a:xfrm>
            <a:off x="-10440" y="44763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 smtClean="0">
                <a:solidFill>
                  <a:srgbClr val="0033CC"/>
                </a:solidFill>
              </a:rPr>
              <a:t>The </a:t>
            </a:r>
            <a:r>
              <a:rPr lang="en-US" sz="4400" kern="0" dirty="0" smtClean="0">
                <a:solidFill>
                  <a:srgbClr val="FF0000"/>
                </a:solidFill>
              </a:rPr>
              <a:t>assignment</a:t>
            </a:r>
            <a:r>
              <a:rPr lang="en-US" sz="4400" kern="0" dirty="0" smtClean="0">
                <a:solidFill>
                  <a:srgbClr val="0033CC"/>
                </a:solidFill>
              </a:rPr>
              <a:t> problem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6" name="Rectangle 4"/>
          <p:cNvSpPr txBox="1">
            <a:spLocks noChangeArrowheads="1"/>
          </p:cNvSpPr>
          <p:nvPr/>
        </p:nvSpPr>
        <p:spPr bwMode="auto">
          <a:xfrm>
            <a:off x="34305" y="1541985"/>
            <a:ext cx="9144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The maximum weight matching problem in </a:t>
            </a:r>
            <a:r>
              <a:rPr lang="en-US" sz="2800" i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bipartite</a:t>
            </a:r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/>
            </a:r>
            <a:b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graphs is also known as the </a:t>
            </a:r>
            <a:r>
              <a:rPr lang="en-US" sz="2800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assignment</a:t>
            </a:r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problem.</a:t>
            </a:r>
          </a:p>
        </p:txBody>
      </p:sp>
      <p:sp>
        <p:nvSpPr>
          <p:cNvPr id="37" name="Rectangle 4"/>
          <p:cNvSpPr txBox="1">
            <a:spLocks noChangeArrowheads="1"/>
          </p:cNvSpPr>
          <p:nvPr/>
        </p:nvSpPr>
        <p:spPr bwMode="auto">
          <a:xfrm>
            <a:off x="21208" y="2692077"/>
            <a:ext cx="9144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Possible application: Assigning people to tasks.</a:t>
            </a:r>
            <a:b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Each person can only perform a single task.</a:t>
            </a:r>
            <a:b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Each task can only be performed by a single person.</a:t>
            </a:r>
          </a:p>
        </p:txBody>
      </p:sp>
      <p:sp>
        <p:nvSpPr>
          <p:cNvPr id="39" name="Rectangle 4"/>
          <p:cNvSpPr txBox="1">
            <a:spLocks noChangeArrowheads="1"/>
          </p:cNvSpPr>
          <p:nvPr/>
        </p:nvSpPr>
        <p:spPr bwMode="auto">
          <a:xfrm>
            <a:off x="7488" y="4365104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The “Hungarian method” </a:t>
            </a:r>
            <a:r>
              <a:rPr lang="en-US" sz="2800" kern="0" dirty="0">
                <a:solidFill>
                  <a:srgbClr val="99330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[Kuhn (1955)] [Jacobi (1865)?]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4"/>
              <p:cNvSpPr txBox="1">
                <a:spLocks noChangeArrowheads="1"/>
              </p:cNvSpPr>
              <p:nvPr/>
            </p:nvSpPr>
            <p:spPr bwMode="auto">
              <a:xfrm>
                <a:off x="21208" y="4931586"/>
                <a:ext cx="9144000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8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Efficient implementation in </a:t>
                </a:r>
                <a14:m>
                  <m:oMath xmlns:m="http://schemas.openxmlformats.org/officeDocument/2006/math">
                    <m: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𝑚𝑛</m:t>
                    </m:r>
                    <m: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kern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sz="10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⁡</m:t>
                    </m:r>
                    <m: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2800" i="1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sz="28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time.</a:t>
                </a:r>
                <a:endParaRPr lang="en-US" sz="2800" kern="0" dirty="0">
                  <a:solidFill>
                    <a:srgbClr val="663300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08" y="4931586"/>
                <a:ext cx="9144000" cy="523220"/>
              </a:xfrm>
              <a:prstGeom prst="rect">
                <a:avLst/>
              </a:prstGeom>
              <a:blipFill>
                <a:blip r:embed="rId2"/>
                <a:stretch>
                  <a:fillRect t="-11628" b="-313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"/>
          <p:cNvSpPr txBox="1">
            <a:spLocks noChangeArrowheads="1"/>
          </p:cNvSpPr>
          <p:nvPr/>
        </p:nvSpPr>
        <p:spPr bwMode="auto">
          <a:xfrm>
            <a:off x="16440" y="5498068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8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We shall derive it in two different ways.</a:t>
            </a:r>
            <a:endParaRPr lang="en-US" sz="2800" kern="0" dirty="0">
              <a:solidFill>
                <a:srgbClr val="663300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8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9" grpId="0"/>
      <p:bldP spid="40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Box 3"/>
          <p:cNvSpPr txBox="1">
            <a:spLocks noChangeArrowheads="1"/>
          </p:cNvSpPr>
          <p:nvPr/>
        </p:nvSpPr>
        <p:spPr bwMode="auto">
          <a:xfrm>
            <a:off x="-10440" y="447636"/>
            <a:ext cx="9154440" cy="6771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5713" algn="l"/>
                <a:tab pos="5791200" algn="l"/>
                <a:tab pos="6515100" algn="l"/>
                <a:tab pos="7235825" algn="l"/>
                <a:tab pos="7956550" algn="l"/>
                <a:tab pos="8686800" algn="l"/>
              </a:tabLst>
              <a:defRPr/>
            </a:pPr>
            <a:r>
              <a:rPr lang="en-US" sz="4400" kern="0" dirty="0" smtClean="0">
                <a:solidFill>
                  <a:srgbClr val="0033CC"/>
                </a:solidFill>
              </a:rPr>
              <a:t>Algorithm for the </a:t>
            </a:r>
            <a:r>
              <a:rPr lang="en-US" sz="4400" kern="0" dirty="0" smtClean="0">
                <a:solidFill>
                  <a:srgbClr val="FF0000"/>
                </a:solidFill>
              </a:rPr>
              <a:t>assignment</a:t>
            </a:r>
            <a:r>
              <a:rPr lang="en-US" sz="4400" kern="0" dirty="0" smtClean="0">
                <a:solidFill>
                  <a:srgbClr val="0033CC"/>
                </a:solidFill>
              </a:rPr>
              <a:t> problem</a:t>
            </a:r>
            <a:endParaRPr kumimoji="0" lang="en-GB" sz="44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4"/>
              <p:cNvSpPr txBox="1">
                <a:spLocks noChangeArrowheads="1"/>
              </p:cNvSpPr>
              <p:nvPr/>
            </p:nvSpPr>
            <p:spPr bwMode="auto">
              <a:xfrm>
                <a:off x="34305" y="1371545"/>
                <a:ext cx="9144000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∅</m:t>
                    </m:r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.</a:t>
                </a:r>
                <a:r>
                  <a:rPr lang="en-US" sz="24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/>
                </a:r>
                <a:br>
                  <a:rPr lang="en-US" sz="24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</a:b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  <a:sym typeface="Symbol"/>
                  </a:rPr>
                  <a:t>(A maximum weight matching with no edges.)</a:t>
                </a:r>
                <a:endParaRPr lang="en-US" sz="2400" kern="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305" y="1371545"/>
                <a:ext cx="9144000" cy="830997"/>
              </a:xfrm>
              <a:prstGeom prst="rect">
                <a:avLst/>
              </a:prstGeom>
              <a:blipFill>
                <a:blip r:embed="rId2"/>
                <a:stretch>
                  <a:fillRect t="-5147" b="-169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4"/>
              <p:cNvSpPr txBox="1">
                <a:spLocks noChangeArrowheads="1"/>
              </p:cNvSpPr>
              <p:nvPr/>
            </p:nvSpPr>
            <p:spPr bwMode="auto">
              <a:xfrm>
                <a:off x="21208" y="2323038"/>
                <a:ext cx="9144000" cy="1200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In each iteration, find a maximum weight 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 kern="0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-augmenting path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, if there is one,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  <a:sym typeface="Symbol"/>
                      </a:rPr>
                      <m:t>←</m:t>
                    </m:r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⊕</m:t>
                    </m:r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.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is a maximum weight matching containing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400" i="1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</a:t>
                </a: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edges.)</a:t>
                </a:r>
              </a:p>
            </p:txBody>
          </p:sp>
        </mc:Choice>
        <mc:Fallback xmlns="">
          <p:sp>
            <p:nvSpPr>
              <p:cNvPr id="37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08" y="2323038"/>
                <a:ext cx="9144000" cy="1200329"/>
              </a:xfrm>
              <a:prstGeom prst="rect">
                <a:avLst/>
              </a:prstGeom>
              <a:blipFill>
                <a:blip r:embed="rId3"/>
                <a:stretch>
                  <a:fillRect t="-3553" b="-1116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4"/>
          <p:cNvSpPr txBox="1">
            <a:spLocks noChangeArrowheads="1"/>
          </p:cNvSpPr>
          <p:nvPr/>
        </p:nvSpPr>
        <p:spPr bwMode="auto">
          <a:xfrm>
            <a:off x="7488" y="532821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How do we find maximum weight augmenting paths?</a:t>
            </a:r>
            <a:endParaRPr lang="en-US" sz="2400" kern="0" dirty="0">
              <a:solidFill>
                <a:srgbClr val="663300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p:sp>
        <p:nvSpPr>
          <p:cNvPr id="40" name="Rectangle 4"/>
          <p:cNvSpPr txBox="1">
            <a:spLocks noChangeArrowheads="1"/>
          </p:cNvSpPr>
          <p:nvPr/>
        </p:nvSpPr>
        <p:spPr bwMode="auto">
          <a:xfrm>
            <a:off x="21208" y="5832266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In </a:t>
            </a:r>
            <a:r>
              <a:rPr lang="en-US" sz="2400" i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bipartite</a:t>
            </a:r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graphs, can be reduced to computing a </a:t>
            </a:r>
            <a:r>
              <a:rPr lang="en-US" sz="2400" i="1" kern="0" dirty="0" smtClean="0">
                <a:solidFill>
                  <a:srgbClr val="00B050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shortest path</a:t>
            </a:r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.</a:t>
            </a:r>
            <a:endParaRPr lang="en-US" sz="2400" kern="0" dirty="0">
              <a:solidFill>
                <a:schemeClr val="tx1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9530" y="362847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pitchFamily="-110" charset="-128"/>
                <a:cs typeface="ＭＳ Ｐゴシック" pitchFamily="-110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ea typeface="ＭＳ Ｐゴシック" pitchFamily="-110" charset="-128"/>
                <a:cs typeface="ＭＳ Ｐゴシック" pitchFamily="-11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z="2400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Return the maximum weight matching found.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4"/>
              <p:cNvSpPr txBox="1">
                <a:spLocks noChangeArrowheads="1"/>
              </p:cNvSpPr>
              <p:nvPr/>
            </p:nvSpPr>
            <p:spPr bwMode="auto">
              <a:xfrm>
                <a:off x="9530" y="4179857"/>
                <a:ext cx="9144000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+mj-lt"/>
                    <a:ea typeface="ＭＳ Ｐゴシック" pitchFamily="-110" charset="-128"/>
                    <a:cs typeface="ＭＳ Ｐゴシック" pitchFamily="-110" charset="-128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  <a:ea typeface="ＭＳ Ｐゴシック" pitchFamily="-110" charset="-128"/>
                    <a:cs typeface="ＭＳ Ｐゴシック" pitchFamily="-110" charset="-128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2"/>
                    </a:solidFill>
                    <a:latin typeface="Comic Sans MS" pitchFamily="66" charset="0"/>
                  </a:defRPr>
                </a:lvl9pPr>
              </a:lstStyle>
              <a:p>
                <a:pPr eaLnBrk="1" hangingPunct="1"/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Can stop when the weight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 is non-positive.</a:t>
                </a:r>
                <a:b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</a:br>
                <a:r>
                  <a:rPr lang="en-US" sz="2400" kern="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(To be justified later.) </a:t>
                </a:r>
              </a:p>
            </p:txBody>
          </p:sp>
        </mc:Choice>
        <mc:Fallback xmlns="">
          <p:sp>
            <p:nvSpPr>
              <p:cNvPr id="9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30" y="4179857"/>
                <a:ext cx="9144000" cy="830997"/>
              </a:xfrm>
              <a:prstGeom prst="rect">
                <a:avLst/>
              </a:prstGeom>
              <a:blipFill>
                <a:blip r:embed="rId4"/>
                <a:stretch>
                  <a:fillRect t="-5882" b="-161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8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9" grpId="0"/>
      <p:bldP spid="40" grpId="0"/>
      <p:bldP spid="8" grpId="0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URI@CZFMRKMFUVWYY57I" val="5083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begin{center}&#10;Thus {\color{red} $d_i$} is also admissible for {\color{red} $G_{i+1}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51"/>
  <p:tag name="PICTUREFILESIZE" val="46223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\usepackage{amssymb}&#10;\newcommand{\red}[1]{{\color{red}#1}}&#10;&#10;\begin{document}&#10;%\color{red}&#10;\begin{center}&#10;We only care about vertices \emph{reachable} from \red{$s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97"/>
  <p:tag name="PICTUREFILESIZE" val="54950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\usepackage{amssymb}&#10;\newcommand{\red}[1]{{\color{red}#1}}&#10;&#10;\begin{document}&#10;%\color{red}&#10;\begin{center}&#10;If \red{$v$} is unreachable from \red{$s$} in \red{$G_i$},\\&#10;it will also be unreachable from \red{$s$} in \red{$G_{i+1}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81"/>
  <p:tag name="PICTUREFILESIZE" val="115773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\usepackage{amssymb}&#10;\newcommand{\red}[1]{{\color{red}#1}}&#10;&#10;\begin{document}&#10;%\color{red}&#10;\begin{center}&#10;Also easy to see that\\&#10;\red{$d_i(v) \;\le\; d_{i+1}(v) \;\;,\;\; v\in U\cup V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32"/>
  <p:tag name="PICTUREFILESIZE" val="84367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\usepackage{amssymb}&#10;\newcommand{\red}[1]{{\color{red}#1}}&#10;&#10;\begin{document}&#10;%\color{red}&#10;\begin{center}&#10;In each iteration we get a maximum weight\\ augmenting path&#10;and an admissible potential\\ function to be used in the next iteration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98"/>
  <p:tag name="PICTUREFILESIZE" val="175997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\usepackage{amssymb}&#10;\newcommand{\red}[1]{{\color{red}#1}}&#10;&#10;\begin{document}&#10;%\color{red}&#10;\begin{center}&#10;Exercise: How do we compute \red{$d_0$}?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49"/>
  <p:tag name="PICTUREFILESIZE" val="41590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begin{center}&#10;{\bf Duality Theorem:}\\[1pt]&#10;If $\xx^*$ and $\yy^*$ are optimal solutions,\\&#10;then $\cc^T\xx^* = (\yy^*)^T\bb$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52"/>
  <p:tag name="PICTUREFILESIZE" val="152267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}&#10;(P) \\[3pt]&#10;\begin{array}{ll}&#10;\max &amp; \cc^T\xx \\&#10;\mbox{s.t.} &amp; \AA\xx\le \bb \\&#10;&amp; \xx\ge 0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63"/>
  <p:tag name="PICTUREFILESIZE" val="86056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yy}{\bf y}&#10;\newcommand{\cc}{\bf c}&#10;\newcommand{\bb}{\bf b}&#10;\[ &#10;\begin{array}{c}&#10;(D) \\[3pt]&#10;\begin{array}{ll}&#10;\min &amp; \yy^T\bb \\&#10;\mbox{s.t.} &amp; \yy^TA\ge \cc^T \\&#10;&amp; \yy\ge 0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73"/>
  <p:tag name="PICTUREFILESIZE" val="101733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begin{center}&#10;{\bf Weak Duality:}\\[1pt]&#10;If $\xx$ and $\yy$ are feasible solutions,\\&#10;then $\cc^T\xx \;\le\; \yy^TAx \;\le\; \yy^T\bb$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41"/>
  <p:tag name="PICTUREFILESIZE" val="13722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}&#10;(P) \\[3pt]&#10;\begin{array}{ll}&#10;\max &amp; \cc^T\xx \\&#10;\mbox{s.t.} &amp; \AA\xx\le \bb \\&#10;&amp; \xx\ge 0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63"/>
  <p:tag name="PICTUREFILESIZE" val="86056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yy}{\bf y}&#10;\newcommand{\cc}{\bf c}&#10;\newcommand{\bb}{\bf b}&#10;\[ &#10;\begin{array}{c}&#10;(D) \\[3pt]&#10;\begin{array}{ll}&#10;\min &amp; \yy^T\bb \\&#10;\mbox{s.t.} &amp; \yy^TA\ge \cc^T \\&#10;&amp; \yy\ge 0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73"/>
  <p:tag name="PICTUREFILESIZE" val="101733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begin{center}&#10;{\bf Weak Duality:}\\[2pt]&#10;If $\xx$ and $\yy$ are feasible solutions,\\&#10;then $\cc^T\xx \;\le\; \yy^TAx \;\le\; \yy^T\bb$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41"/>
  <p:tag name="PICTUREFILESIZE" val="141227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{\bf x}}&#10;\newcommand{\yy}{{\bf y}}&#10;&#10;\newcommand{\cc}{{\bf c}}&#10;\newcommand{\bb}{{\bf b}}&#10;\renewcommand{\AA}{{\bf A}}&#10;&#10;\[ &#10;\begin{array}{ll}&#10;(P) &amp; \max\; \cc^T\xx\; \mbox{ s.t. } \AA\xx\le\bb \;,\; \xx\ge 0\\&#10;(D) &amp; \min\; \yy^T\bb\; \mbox{ s.t. } \yy^T\AA\ge\cc^T \;,\; \yy\ge 0\\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70"/>
  <p:tag name="PICTUREFILESIZE" val="113547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{\bf x}}&#10;\newcommand{\yy}{{\bf y}}&#10;&#10;\newcommand{\cc}{{\bf c}}&#10;\newcommand{\bb}{{\bf b}}&#10;\renewcommand{\AA}{{\bf A}}&#10;&#10;&#10;\begin{document}&#10;%\color{red}&#10;\begin{center}&#10;{\bf Complementary slackness:}\\[2pt]&#10;If $\xx$ and $\yy$ are feasible solutions and\\[1pt]&#10;$x_j&gt;0 \;\Longrightarrow\; \yy^T \AA^{j}=c_j$\\&#10;$y_i&gt;0 \;\Longrightarrow\; \AA_{i}\,\xx = b_i$\\[1pt]&#10;then $\xx$ and $\yy$ are optimal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59"/>
  <p:tag name="PICTUREFILESIZE" val="274059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c}&#10;(P) &amp;&#10;\begin{array}{lll}&#10;\max &amp; \sum_{e\in E} x_ew_e \\[1pt]&#10;\mbox{s.t.} &amp; \sum_{e:v\in e} x_e\le 1 &amp; \!\!\!\!,\; v\in U\cup V \\[1pt]&#10;&amp; x_e\ge 0 &amp; \!\!\!\! ,\; e\in E \\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74"/>
  <p:tag name="PICTUREFILESIZE" val="174107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c}&#10;(D) &amp;&#10;\begin{array}{lll}&#10;\min &amp; \sum_{v\in U\cup V} y_v \\[1pt]&#10;\mbox{s.t.} &amp; y_u+y_v \ge w_{e} &amp; \!\!\!\!,\; e=\{u,v\}\in E \\[1pt]&#10;&amp; y_v\ge 0 &amp; \!\!\!\! ,\; v\in U\cup V \\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88"/>
  <p:tag name="PICTUREFILESIZE" val="193599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c}&#10;(D) &amp;&#10;\begin{array}{lll}&#10;\min &amp; &#10;\multicolumn{2}{l}{&#10;\sum_{v\in V} y_v + &#10;\sum_{B\subseteq V} \bigl\lfloor\frac{|B|}{2}\bigr\rfloor z_B}\\[2pt]&#10;\mbox{s.t.} &amp; y_u+y_v + \sum_{B:e\subseteq B} z_B\ge w_e &#10;&amp; \!\!\!\!,\; e=\{u,v\}\in E \\[2pt]&#10;&amp; y_v\ge 0 &amp; \!\!\!\!,\; v\in V \\[2pt]&#10;&amp; z_B\ge 0 &amp; \!\!\!\!,\; B\subseteq V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249"/>
  <p:tag name="PICTUREFILESIZE" val="380846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c}&#10;(P) &amp;&#10;\begin{array}{lll}&#10;\max &amp; \sum_{e\in E} x_ew_e \\[2pt]&#10;\mbox{s.t.} &amp; \sum_{e:v\in e} x_e\le 1 &amp; \!\!\!\! ,\; v\in V \\[2pt]&#10;&amp; \sum_{e\subseteq B} x_e \le \bigl\lfloor\frac{|B|}{2}\bigr\rfloor &amp;&#10;\!\!\!\! ,\; &#10;B\subseteq V \\[2pt]&#10;&amp; x_e\ge 0 &amp; \!\!\!\! ,\; e\in E \\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74"/>
  <p:tag name="PICTUREFILESIZE" val="261107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c}&#10;(P) &amp;&#10;\begin{array}{lll}&#10;\max &amp; \sum_{e\in E} x_ew_e \\[2pt]&#10;\mbox{s.t.} &amp; \sum_{e:v\in e} x_e\le 1 &amp; \!\!\!\! ,\; v\in V \\[2pt]&#10;&amp; \sum_{e\subseteq B} x_e \le \bigl\lfloor\frac{|B|}{2}\bigr\rfloor &amp;&#10;\!\!\!\! ,\; &#10;B\subseteq V \\[2pt]&#10;&amp; x_e\ge 0 &amp; \!\!\!\! ,\; e\in E \\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74"/>
  <p:tag name="PICTUREFILESIZE" val="261107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\usepackage{amssymb}&#10;\newcommand{\red}[1]{{\color{red}#1}}&#10;&#10;\begin{document}&#10;%\color{red}&#10;\begin{center}&#10;Let {\color{red} $d_i(v)$} be the distance from~\red{$s$} to~\red{$v$}&#10;in\\ \red{$G_i=(U\cup V\cup\{s,t\},E_i)$},&#10;the graph corresponding to \red{$M_i$}.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251"/>
  <p:tag name="PICTUREFILESIZE" val="160355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newcommand{\xx}{\bf x}&#10;\newcommand{\cc}{\bf c}&#10;\newcommand{\bb}{\bf b}&#10;\renewcommand{\AA}{\bf A}&#10;&#10;\[ &#10;\begin{array}{cc}&#10;(D) &amp;&#10;\begin{array}{lll}&#10;\min &amp; &#10;\multicolumn{2}{l}{&#10;\sum_{v\in V} y_v + &#10;\sum_{B\subseteq V} \bigl\lfloor\frac{|B|}{2}\bigr\rfloor z_B}\\[2pt]&#10;\mbox{s.t.} &amp; y_u+y_v + \sum_{B:e\subseteq B} z_B\ge w_e &#10;&amp; \!\!\!\!,\; e=\{u,v\}\in E \\[2pt]&#10;&amp; y_v\ge 0 &amp; \!\!\!\!,\; v\in V \\[2pt]&#10;&amp; z_B\ge 0 &amp; \!\!\!\!,\; B\subseteq V&#10;\end{array}&#10;\end{array} \]&#10;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249"/>
  <p:tag name="PICTUREFILESIZE" val="380846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\begin{array}{cc}&#10;    &amp; \displaystyle \sum_{\{u,v\}\in M'} w_{u,v} \\[16pt]&#10;\le &amp; \displaystyle \sum_{\{u,v\}\in M'} (y_u+y_v) \;\; +  &#10; \sum_{\{u,v\}\in M'} \sum_{B\supset\{u,v\}} z_B \\[16pt]&#10;\le &amp; \displaystyle \sum_{v\in V} y_v + &#10;\sum_{B} \left\lfloor\frac{|B|}{2}\right\rfloor z_B \\[16pt]&#10;=  &amp;  \displaystyle \sum_{\{u,v\}\in M} (y_u+y_v)\;\; +  &#10; \sum_{\{u,v\}\in M} \sum_{B\supset\{u,v\}} z_B \\[16pt]&#10;= &amp; \displaystyle  \sum_{\{u,v\}\in M} w_{u,v} &#10;\end{array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93"/>
  <p:tag name="PICTUREFILESIZE" val="799633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\delta_2 \;=\; \min_{u\in S\atop v\not\in S\cup T} s_{u,v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71"/>
  <p:tag name="PICTUREFILESIZE" val="39535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\delta_1 \;=\; \min_{u\in S}\; y_u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59"/>
  <p:tag name="PICTUREFILESIZE" val="24707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\delta \;=\; \min\{ \delta_1 , \delta_2 , \delta_3 , \delta_4 \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99"/>
  <p:tag name="PICTUREFILESIZE" val="30339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y_u \gets y_u - \delta \;,\; u\in S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87"/>
  <p:tag name="PICTUREFILESIZE" val="24356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y_v \gets y_v+\delta \;,\; v\in T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87"/>
  <p:tag name="PICTUREFILESIZE" val="24356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z_B \gets z_B + 2\delta \;,\; B\subseteq S \mbox{ (top level)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46"/>
  <p:tag name="PICTUREFILESIZE" val="44686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z_B \gets z_B - 2\delta \;,\; B\subseteq T \mbox{ (top level)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47"/>
  <p:tag name="PICTUREFILESIZE" val="44979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\delta_3 \;=\; \min_{u,v\in S\atop B(u)\ne B(v)} \frac{s_{u,v}}{2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85"/>
  <p:tag name="PICTUREFILESIZE" val="56907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begin{center}&#10;\color{red} &#10;$d_i(v) \;\le\; d_i(u)+c_i(u,v) \;\;,\;\; (u,v)\in E_i$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67"/>
  <p:tag name="PICTUREFILESIZE" val="51055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\delta_4 \;=\; \min_{B\subseteq T}\; \frac{z_B}{2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64"/>
  <p:tag name="PICTUREFILESIZE" val="35672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% \usepackage{amssymb}&#10;&#10;\newcommand{\xx}{\bf x}&#10;\newcommand{\yy}{\bf y}&#10;&#10;\newcommand{\cc}{\bf c}&#10;\newcommand{\bb}{\bf b}&#10;&#10;\begin{document}&#10;%\color{red}&#10;\[ &#10;\begin{array}{|c|c|}&#10;\hline&#10;\mbox{type of edge $(u,v)\in E$} &amp; \mbox{change in $s_{u,v}$} \\&#10;\hline \hline&#10;u,v\not\in S\cup T &amp; 0  \\&#10;\hline&#10;u\in S \;,\; v\not\in S\cup T &amp; \color{red} -\delta \\&#10;\hline&#10;u\in T \;,\; v\not\in S\cup T &amp; +\delta \\&#10;\hline&#10;u,v\in S \;,\; \exists B : u,v\in B &amp; 0 \\&#10;\hline&#10;u,v\in S \;,\; \not\exists B : u,v\in B &amp; \color{red} -2\delta \\&#10;\hline&#10;u\in S \;,\; v\in T &amp; 0 \\&#10;\hline&#10;u,v\in T \;,\; \exists B : u,v\in B &amp; 0 \\&#10;\hline&#10;u,v\in T \;,\; \not\exists B : u,v\in B &amp; +2\delta \\&#10;\hline&#10;\end{array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87"/>
  <p:tag name="PICTUREFILESIZE" val="598211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begin{center}&#10;\color{red} &#10;$c_i(u,v)+d_i(u)-d_i(v)\;\ge\; 0 \;\;,\;\; (u,v)\in E_i$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83"/>
  <p:tag name="PICTUREFILESIZE" val="55959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begin{center}&#10;Thus {\color{red} $d_i$} is admissible for {\color{red} $G_i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21"/>
  <p:tag name="PICTUREFILESIZE" val="3384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begin{center}&#10;Let {\color{red} $P_i$} be a shortest path from  {\color{red} $s$} to &#10;{\color{red} $t$} in {\color{red} $G_i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87"/>
  <p:tag name="PICTUREFILESIZE" val="5221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%\color{red}&#10;\begin{center}&#10;{\color{red} $E_{i+1}$} is obtained by \emph{reversing} the edges of&#10; {\color{red} $P_i$}\\ and \emph{negating} their cost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97"/>
  <p:tag name="PICTUREFILESIZE" val="120630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color}&#10;\usepackage{amssymb}&#10;\begin{document}&#10;\newcommand{\red}[1]{{\color{red}#1}}&#10;\begin{center}&#10;If \red{$(v,u)\in E_{i+1}\setminus E_i$}, then \red{$(u,v)\in P_i$} and thus\\&#10;\red{&#10;$\begin{array}{lcl}&#10;&amp; c_{i+1}(v,u) + d_i(v) - d_i(u) &amp; \\&#10;= &amp; - (c_i(u,v)+d_i(u)-d_i(v)) &amp; \;=\; 0&#10;\end{array}$}&#10;\end{center}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201"/>
  <p:tag name="PICTUREFILESIZE" val="195529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rgbClr val="0033CC"/>
          </a:solidFill>
        </a:ln>
      </a:spPr>
      <a:bodyPr rtlCol="1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square" rtlCol="0">
        <a:spAutoFit/>
      </a:bodyPr>
      <a:lstStyle>
        <a:defPPr algn="ctr" rtl="0">
          <a:defRPr sz="2600" dirty="0"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52487</TotalTime>
  <Words>9510</Words>
  <Application>Microsoft Office PowerPoint</Application>
  <PresentationFormat>On-screen Show (4:3)</PresentationFormat>
  <Paragraphs>655</Paragraphs>
  <Slides>72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5" baseType="lpstr">
      <vt:lpstr>ＭＳ Ｐゴシック</vt:lpstr>
      <vt:lpstr>Arial</vt:lpstr>
      <vt:lpstr>Calibri</vt:lpstr>
      <vt:lpstr>Cambria Math</vt:lpstr>
      <vt:lpstr>CMMI10</vt:lpstr>
      <vt:lpstr>CMR10</vt:lpstr>
      <vt:lpstr>CMSY10ORIG</vt:lpstr>
      <vt:lpstr>CMTI10</vt:lpstr>
      <vt:lpstr>MSAM10</vt:lpstr>
      <vt:lpstr>Symbol</vt:lpstr>
      <vt:lpstr>Times New Roman</vt:lpstr>
      <vt:lpstr>Wingdings</vt:lpstr>
      <vt:lpstr>Office Theme</vt:lpstr>
      <vt:lpstr>Analysis of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Tel-Aviv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Uri Zwick</dc:creator>
  <cp:lastModifiedBy>zwick</cp:lastModifiedBy>
  <cp:revision>695</cp:revision>
  <dcterms:created xsi:type="dcterms:W3CDTF">2009-12-15T16:29:10Z</dcterms:created>
  <dcterms:modified xsi:type="dcterms:W3CDTF">2021-12-15T07:10:06Z</dcterms:modified>
</cp:coreProperties>
</file>